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5" r:id="rId2"/>
    <p:sldId id="414" r:id="rId3"/>
    <p:sldId id="263" r:id="rId4"/>
    <p:sldId id="419" r:id="rId5"/>
    <p:sldId id="425" r:id="rId6"/>
    <p:sldId id="267" r:id="rId7"/>
    <p:sldId id="381" r:id="rId8"/>
    <p:sldId id="281" r:id="rId9"/>
    <p:sldId id="266" r:id="rId10"/>
    <p:sldId id="323" r:id="rId11"/>
    <p:sldId id="26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FFFCF2"/>
    <a:srgbClr val="DCD0AE"/>
    <a:srgbClr val="F3E5C0"/>
    <a:srgbClr val="BF9000"/>
    <a:srgbClr val="FFCC99"/>
    <a:srgbClr val="CD722E"/>
    <a:srgbClr val="FBF1D8"/>
    <a:srgbClr val="FFFF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1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F0B3A-A7FE-46ED-BB01-DC4FBF418546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274CF-7CA6-4250-87F8-4D08EA7A97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527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BB9B6-6CE3-43E8-B498-5B9A5FEFF2D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B133AD-F4FE-1EFC-F65E-A6C033F00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F1D3649-197C-8593-3A69-422CA8E76A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F0774A-7118-3C08-AC83-E71C24214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EEBD-5599-40AA-B2E2-75BF3C2AAD09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53180A-F418-818E-7095-E7145D133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FA92C-8D99-95EC-CD73-A6AC9158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0A35-BB2C-4BB7-953B-E4DBC8585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88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D6D10-5A3E-72C2-C06B-7C1550DD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419F86-0FFB-B2E5-1223-FCC161BD6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2B18F8-7CD2-4D17-861E-D1E4631AF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EEBD-5599-40AA-B2E2-75BF3C2AAD09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4D7F50-7148-E4EA-A274-F41880447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FC374D-6AA1-D6F8-0292-655F448C3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0A35-BB2C-4BB7-953B-E4DBC8585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0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3344972-4ACC-19CC-C554-9540E3F884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E1DF73-8205-F39A-F38E-554747A43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CC8AD9-6EBC-F6EE-7B6A-3D993ABB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EEBD-5599-40AA-B2E2-75BF3C2AAD09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C37E6E-007D-994F-6162-6937495BE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9B1ADA-42DA-33F8-A1E7-530E459C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0A35-BB2C-4BB7-953B-E4DBC8585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421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F5FD8-9952-6579-8B95-8E9CB0BAA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B1DABE-78FC-D21B-712F-B4197D35D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C74D95-761E-0488-69AF-E07E928CB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EEBD-5599-40AA-B2E2-75BF3C2AAD09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4A37C3-78B7-C2D5-AA35-DDCCF5CE5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7DE4C1-52B6-A144-0405-8A4F8CA5D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0A35-BB2C-4BB7-953B-E4DBC8585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18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40105-1602-C4B1-E3B3-B9D996E2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7CD73A-A375-CEFE-E50D-44B6CFABC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A44FE5-E141-60A5-22D8-50B4DA7E9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EEBD-5599-40AA-B2E2-75BF3C2AAD09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A8A5D9-F087-9354-E5D8-78523B62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229792-CEA9-F086-B5B5-10ACBB9F8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0A35-BB2C-4BB7-953B-E4DBC8585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312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1DA20D-3229-FC61-B907-B0D54B734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7F26CF-B44D-E997-80F2-16334811E4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E0454C-FEEE-DE05-0E19-546C88085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934496-1257-A89C-E5C2-F89030783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EEBD-5599-40AA-B2E2-75BF3C2AAD09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017731-7666-6B6F-76E2-36A2DE9AC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96F385-0C74-2512-83B7-9A6F454D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0A35-BB2C-4BB7-953B-E4DBC8585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971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8A3E-ADEB-9CEC-BDDB-9DAF6E920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D324AE-363F-B79A-64B7-4D198AD71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5C70F8-EC0B-BE58-74E1-E71A03199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9BA117-2FCA-2CFD-7E68-4968163BEA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B6B36A-DDE8-7E6A-27AA-31C3F8D72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E4724E-1AA7-9C9B-A97B-4B5E6E99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EEBD-5599-40AA-B2E2-75BF3C2AAD09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DFDAACD-01BA-526D-D34F-C164E93D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FD13088-FE2D-AA2A-8E69-745C1BC82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0A35-BB2C-4BB7-953B-E4DBC8585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37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45B06-E746-5CC4-9884-1A6B5D53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6F6FA5-48C6-65BA-D60F-135CD044F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EEBD-5599-40AA-B2E2-75BF3C2AAD09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897D3D-9481-6972-15CE-6FE650EF5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C2906F-7961-965E-8D3D-DC5A8BCC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0A35-BB2C-4BB7-953B-E4DBC8585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989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2445571-E1B3-9E10-7A46-D182FCC44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EEBD-5599-40AA-B2E2-75BF3C2AAD09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D73CC35-D6B1-7D2C-7849-6EFD980F6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A042E8-6F47-3C3E-1569-D91C3ADC3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0A35-BB2C-4BB7-953B-E4DBC8585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B5093-BB8C-71B4-FE9A-1E68830C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37C2E4-164F-F123-CECF-E7054BEFD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C92BF4-7A01-168C-829E-3740D30CD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A40281-9C52-8053-9812-F0150279D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EEBD-5599-40AA-B2E2-75BF3C2AAD09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007593-E663-69A7-AF90-83633744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BDAA9A-DC2B-3EE8-8DAC-18775F65E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0A35-BB2C-4BB7-953B-E4DBC8585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203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48EC2-F9C0-ABE2-2490-B99D682D2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A7C623-5698-B952-5FAD-607794B10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FECF47-A4AC-17C8-3459-7E7DF77DF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7173CE-56A6-D03A-3177-D13424CD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EEBD-5599-40AA-B2E2-75BF3C2AAD09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6BB5F4-8EFE-D4EE-20D3-96263D68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0965B3-B7F2-E0DB-23EC-ACF75704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0A35-BB2C-4BB7-953B-E4DBC8585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22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3CF3A5-40AD-2A5C-B754-680EBC445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2777F6-F928-88B6-DF69-83C7D22DF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04BCDA-13BA-13F4-48B6-2458BC3C7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BEEBD-5599-40AA-B2E2-75BF3C2AAD09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3BF3F2-4F20-E48D-8E16-D779F797D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CF6878-D30E-FA09-71E7-39ADACE4D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D0A35-BB2C-4BB7-953B-E4DBC8585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49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jpe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jpe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42B2F96-1EA4-9FC1-7DDF-D9467067C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"/>
            <a:ext cx="12192000" cy="685734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AFB21A0-21B7-58B3-5396-E959754AD7A0}"/>
              </a:ext>
            </a:extLst>
          </p:cNvPr>
          <p:cNvSpPr txBox="1"/>
          <p:nvPr/>
        </p:nvSpPr>
        <p:spPr>
          <a:xfrm>
            <a:off x="7268308" y="4219562"/>
            <a:ext cx="49236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FFFFFF"/>
                </a:solidFill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操作系统课程设计答辩</a:t>
            </a:r>
            <a:endParaRPr lang="en-US" altLang="zh-CN" sz="6000" spc="600" dirty="0">
              <a:solidFill>
                <a:schemeClr val="bg1">
                  <a:lumMod val="95000"/>
                </a:schemeClr>
              </a:solidFill>
              <a:latin typeface="Chiller" panose="04020404031007020602" pitchFamily="82" charset="0"/>
              <a:ea typeface="字魂213号-琉璃宋" panose="000005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C78B6B-F731-9D20-6956-6380926F698B}"/>
              </a:ext>
            </a:extLst>
          </p:cNvPr>
          <p:cNvSpPr txBox="1"/>
          <p:nvPr/>
        </p:nvSpPr>
        <p:spPr>
          <a:xfrm>
            <a:off x="10262355" y="3747978"/>
            <a:ext cx="234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汇报人：陈映松</a:t>
            </a:r>
            <a:endParaRPr lang="en-US" altLang="zh-CN" dirty="0">
              <a:solidFill>
                <a:schemeClr val="bg1"/>
              </a:solidFill>
              <a:latin typeface="字魂213号-琉璃宋" panose="00000500000000000000" pitchFamily="2" charset="-122"/>
              <a:ea typeface="字魂213号-琉璃宋" panose="00000500000000000000" pitchFamily="2" charset="-122"/>
            </a:endParaRPr>
          </a:p>
          <a:p>
            <a:r>
              <a:rPr lang="en-US" altLang="zh-CN" spc="600" dirty="0">
                <a:solidFill>
                  <a:schemeClr val="bg1">
                    <a:lumMod val="95000"/>
                  </a:schemeClr>
                </a:solidFill>
                <a:latin typeface="Chiller" panose="04020404031007020602" pitchFamily="82" charset="0"/>
                <a:ea typeface="字魂213号-琉璃宋" panose="00000500000000000000" pitchFamily="2" charset="-122"/>
              </a:rPr>
              <a:t>Reporter</a:t>
            </a:r>
            <a:endParaRPr lang="zh-CN" altLang="en-US" spc="600" dirty="0">
              <a:solidFill>
                <a:schemeClr val="bg1">
                  <a:lumMod val="95000"/>
                </a:schemeClr>
              </a:solidFill>
              <a:latin typeface="Chiller" panose="04020404031007020602" pitchFamily="82" charset="0"/>
              <a:ea typeface="字魂213号-琉璃宋" panose="000005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F38DE9-342F-70DC-B895-3D562261F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72" y="434114"/>
            <a:ext cx="2116280" cy="11902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82A0B0-40C4-E788-7422-F6883E90820A}"/>
              </a:ext>
            </a:extLst>
          </p:cNvPr>
          <p:cNvSpPr txBox="1"/>
          <p:nvPr/>
        </p:nvSpPr>
        <p:spPr>
          <a:xfrm>
            <a:off x="9319848" y="629151"/>
            <a:ext cx="211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1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字魂213号-琉璃宋" panose="00000500000000000000" pitchFamily="2" charset="-122"/>
              <a:ea typeface="字魂213号-琉璃宋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8197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55C3CD-6750-180E-7600-E970C41B7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69" y="659"/>
            <a:ext cx="12192000" cy="6857341"/>
          </a:xfrm>
          <a:prstGeom prst="rect">
            <a:avLst/>
          </a:prstGeom>
        </p:spPr>
      </p:pic>
      <p:sp>
        <p:nvSpPr>
          <p:cNvPr id="19" name="PA_矩形 1"/>
          <p:cNvSpPr/>
          <p:nvPr>
            <p:custDataLst>
              <p:tags r:id="rId1"/>
            </p:custDataLst>
          </p:nvPr>
        </p:nvSpPr>
        <p:spPr>
          <a:xfrm>
            <a:off x="9041308" y="4570589"/>
            <a:ext cx="2161963" cy="2287411"/>
          </a:xfrm>
          <a:prstGeom prst="rect">
            <a:avLst/>
          </a:prstGeom>
          <a:gradFill flip="none" rotWithShape="1">
            <a:gsLst>
              <a:gs pos="0">
                <a:srgbClr val="FFFCF2">
                  <a:alpha val="0"/>
                </a:srgbClr>
              </a:gs>
              <a:gs pos="100000">
                <a:srgbClr val="DCD0A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6" dirty="0"/>
          </a:p>
        </p:txBody>
      </p:sp>
      <p:sp>
        <p:nvSpPr>
          <p:cNvPr id="9" name="矩形 8"/>
          <p:cNvSpPr/>
          <p:nvPr userDrawn="1"/>
        </p:nvSpPr>
        <p:spPr>
          <a:xfrm>
            <a:off x="2427089" y="2137452"/>
            <a:ext cx="575824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造字工房俊雅（非商用）常规体" pitchFamily="50" charset="-122"/>
                <a:ea typeface="造字工房俊雅（非商用）常规体" pitchFamily="50" charset="-122"/>
              </a:rPr>
              <a:t>直接打开本地的前端</a:t>
            </a:r>
            <a:r>
              <a:rPr lang="en-US" altLang="zh-CN" sz="6000" dirty="0" err="1">
                <a:solidFill>
                  <a:schemeClr val="bg1"/>
                </a:solidFill>
                <a:latin typeface="造字工房俊雅（非商用）常规体" pitchFamily="50" charset="-122"/>
                <a:ea typeface="造字工房俊雅（非商用）常规体" pitchFamily="50" charset="-122"/>
              </a:rPr>
              <a:t>os</a:t>
            </a:r>
            <a:r>
              <a:rPr lang="zh-CN" altLang="en-US" sz="6000" dirty="0">
                <a:solidFill>
                  <a:schemeClr val="bg1"/>
                </a:solidFill>
                <a:latin typeface="造字工房俊雅（非商用）常规体" pitchFamily="50" charset="-122"/>
                <a:ea typeface="造字工房俊雅（非商用）常规体" pitchFamily="50" charset="-122"/>
              </a:rPr>
              <a:t>及后台</a:t>
            </a:r>
            <a:r>
              <a:rPr lang="en-US" altLang="zh-CN" sz="6000" dirty="0">
                <a:solidFill>
                  <a:schemeClr val="bg1"/>
                </a:solidFill>
                <a:latin typeface="造字工房俊雅（非商用）常规体" pitchFamily="50" charset="-122"/>
                <a:ea typeface="造字工房俊雅（非商用）常规体" pitchFamily="50" charset="-122"/>
              </a:rPr>
              <a:t>shell</a:t>
            </a:r>
            <a:r>
              <a:rPr lang="zh-CN" altLang="en-US" sz="6000" dirty="0">
                <a:solidFill>
                  <a:schemeClr val="bg1"/>
                </a:solidFill>
                <a:latin typeface="造字工房俊雅（非商用）常规体" pitchFamily="50" charset="-122"/>
                <a:ea typeface="造字工房俊雅（非商用）常规体" pitchFamily="50" charset="-122"/>
              </a:rPr>
              <a:t>代码，运行即可</a:t>
            </a:r>
            <a:endParaRPr lang="en-US" altLang="zh-CN" sz="6000" dirty="0">
              <a:solidFill>
                <a:schemeClr val="bg1"/>
              </a:solidFill>
              <a:latin typeface="造字工房俊雅（非商用）常规体" pitchFamily="50" charset="-122"/>
              <a:ea typeface="造字工房俊雅（非商用）常规体" pitchFamily="5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19CBFF7-46A0-0875-19A5-9BC7AE384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"/>
            <a:ext cx="12192000" cy="68573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354B62-EE72-96B9-A5EA-7DB5E0DA71D5}"/>
              </a:ext>
            </a:extLst>
          </p:cNvPr>
          <p:cNvSpPr txBox="1"/>
          <p:nvPr/>
        </p:nvSpPr>
        <p:spPr>
          <a:xfrm>
            <a:off x="5870330" y="2859540"/>
            <a:ext cx="61194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spc="300" dirty="0">
                <a:solidFill>
                  <a:schemeClr val="bg1"/>
                </a:solidFill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感谢观看</a:t>
            </a:r>
            <a:endParaRPr lang="en-US" altLang="zh-CN" sz="8800" spc="300" dirty="0">
              <a:solidFill>
                <a:schemeClr val="bg1"/>
              </a:solidFill>
              <a:latin typeface="字魂213号-琉璃宋" panose="00000500000000000000" pitchFamily="2" charset="-122"/>
              <a:ea typeface="字魂213号-琉璃宋" panose="00000500000000000000" pitchFamily="2" charset="-122"/>
            </a:endParaRPr>
          </a:p>
          <a:p>
            <a:pPr algn="ctr"/>
            <a:r>
              <a:rPr lang="en-US" altLang="zh-CN" sz="4400" spc="300" dirty="0">
                <a:solidFill>
                  <a:schemeClr val="bg1">
                    <a:lumMod val="95000"/>
                  </a:schemeClr>
                </a:solidFill>
                <a:latin typeface="Chiller" panose="04020404031007020602" pitchFamily="82" charset="0"/>
                <a:ea typeface="字魂213号-琉璃宋" panose="00000500000000000000" pitchFamily="2" charset="-122"/>
              </a:rPr>
              <a:t>Thank you for watching</a:t>
            </a:r>
            <a:endParaRPr lang="zh-CN" altLang="en-US" sz="4400" spc="300" dirty="0">
              <a:solidFill>
                <a:schemeClr val="bg1">
                  <a:lumMod val="95000"/>
                </a:schemeClr>
              </a:solidFill>
              <a:latin typeface="Chiller" panose="04020404031007020602" pitchFamily="82" charset="0"/>
              <a:ea typeface="字魂213号-琉璃宋" panose="000005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D64606-A167-E748-57DA-913E01E1B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5" y="206969"/>
            <a:ext cx="2382715" cy="134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53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BCD11307-12B4-71D2-9ECD-1BCCED669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"/>
            <a:ext cx="12192000" cy="68573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05EC711-4CC6-4A2A-94F7-E991D557CE91}"/>
              </a:ext>
            </a:extLst>
          </p:cNvPr>
          <p:cNvSpPr txBox="1"/>
          <p:nvPr/>
        </p:nvSpPr>
        <p:spPr>
          <a:xfrm>
            <a:off x="1887793" y="37293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PART </a:t>
            </a:r>
            <a:r>
              <a:rPr lang="en-US" altLang="zh-CN" sz="1800" spc="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01</a:t>
            </a:r>
            <a:endParaRPr lang="zh-CN" altLang="en-US" sz="1800" spc="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213号-琉璃宋" panose="00000500000000000000" pitchFamily="2" charset="-122"/>
              <a:ea typeface="字魂213号-琉璃宋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6280E60-DDF9-3D77-BE46-31BC168BBAD7}"/>
              </a:ext>
            </a:extLst>
          </p:cNvPr>
          <p:cNvSpPr txBox="1"/>
          <p:nvPr/>
        </p:nvSpPr>
        <p:spPr>
          <a:xfrm>
            <a:off x="5063613" y="2904851"/>
            <a:ext cx="617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PART </a:t>
            </a:r>
            <a:r>
              <a:rPr lang="en-US" altLang="zh-CN" sz="1800" spc="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02</a:t>
            </a:r>
            <a:endParaRPr lang="zh-CN" altLang="en-US" sz="1800" spc="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213号-琉璃宋" panose="00000500000000000000" pitchFamily="2" charset="-122"/>
              <a:ea typeface="字魂213号-琉璃宋" panose="000005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68168F-76EA-1687-1DFC-FC0A064DBB5C}"/>
              </a:ext>
            </a:extLst>
          </p:cNvPr>
          <p:cNvSpPr txBox="1"/>
          <p:nvPr/>
        </p:nvSpPr>
        <p:spPr>
          <a:xfrm>
            <a:off x="7639665" y="1872920"/>
            <a:ext cx="617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PART </a:t>
            </a:r>
            <a:r>
              <a:rPr lang="en-US" altLang="zh-CN" sz="1800" spc="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03</a:t>
            </a:r>
            <a:endParaRPr lang="zh-CN" altLang="en-US" sz="1800" spc="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213号-琉璃宋" panose="00000500000000000000" pitchFamily="2" charset="-122"/>
              <a:ea typeface="字魂213号-琉璃宋" panose="00000500000000000000" pitchFamily="2" charset="-122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D9D6047F-353F-8992-9078-22F138EFE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854527"/>
              </p:ext>
            </p:extLst>
          </p:nvPr>
        </p:nvGraphicFramePr>
        <p:xfrm>
          <a:off x="5063613" y="3772871"/>
          <a:ext cx="1784595" cy="2186979"/>
        </p:xfrm>
        <a:graphic>
          <a:graphicData uri="http://schemas.openxmlformats.org/drawingml/2006/table">
            <a:tbl>
              <a:tblPr/>
              <a:tblGrid>
                <a:gridCol w="1784595">
                  <a:extLst>
                    <a:ext uri="{9D8B030D-6E8A-4147-A177-3AD203B41FA5}">
                      <a16:colId xmlns:a16="http://schemas.microsoft.com/office/drawing/2014/main" val="1668828060"/>
                    </a:ext>
                  </a:extLst>
                </a:gridCol>
              </a:tblGrid>
              <a:tr h="21869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重点函数讲解</a:t>
                      </a:r>
                    </a:p>
                  </a:txBody>
                  <a:tcPr>
                    <a:lnL w="9525" cmpd="sng">
                      <a:solidFill>
                        <a:schemeClr val="bg1"/>
                      </a:solidFill>
                      <a:prstDash val="dash"/>
                    </a:lnL>
                    <a:lnR w="9525" cmpd="sng">
                      <a:solidFill>
                        <a:schemeClr val="bg1"/>
                      </a:solidFill>
                      <a:prstDash val="dash"/>
                    </a:lnR>
                    <a:lnT w="9525" cmpd="sng">
                      <a:solidFill>
                        <a:schemeClr val="bg1"/>
                      </a:solidFill>
                      <a:prstDash val="dash"/>
                    </a:lnT>
                    <a:lnB w="9525" cmpd="sng">
                      <a:solidFill>
                        <a:schemeClr val="bg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458997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574204CC-1FB2-1642-AD42-D3E39760D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357822"/>
              </p:ext>
            </p:extLst>
          </p:nvPr>
        </p:nvGraphicFramePr>
        <p:xfrm>
          <a:off x="7757309" y="2489683"/>
          <a:ext cx="1626387" cy="2907070"/>
        </p:xfrm>
        <a:graphic>
          <a:graphicData uri="http://schemas.openxmlformats.org/drawingml/2006/table">
            <a:tbl>
              <a:tblPr/>
              <a:tblGrid>
                <a:gridCol w="1626387">
                  <a:extLst>
                    <a:ext uri="{9D8B030D-6E8A-4147-A177-3AD203B41FA5}">
                      <a16:colId xmlns:a16="http://schemas.microsoft.com/office/drawing/2014/main" val="1668828060"/>
                    </a:ext>
                  </a:extLst>
                </a:gridCol>
              </a:tblGrid>
              <a:tr h="29070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实际代码演示</a:t>
                      </a:r>
                    </a:p>
                  </a:txBody>
                  <a:tcPr>
                    <a:lnL w="9525" cmpd="sng">
                      <a:solidFill>
                        <a:schemeClr val="bg1"/>
                      </a:solidFill>
                      <a:prstDash val="dash"/>
                    </a:lnL>
                    <a:lnR w="9525" cmpd="sng">
                      <a:solidFill>
                        <a:schemeClr val="bg1"/>
                      </a:solidFill>
                      <a:prstDash val="dash"/>
                    </a:lnR>
                    <a:lnT w="9525" cmpd="sng">
                      <a:solidFill>
                        <a:schemeClr val="bg1"/>
                      </a:solidFill>
                      <a:prstDash val="dash"/>
                    </a:lnT>
                    <a:lnB w="9525" cmpd="sng">
                      <a:solidFill>
                        <a:schemeClr val="bg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458997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89C04BA9-7250-F07A-7B91-4E0A38A9F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539646"/>
              </p:ext>
            </p:extLst>
          </p:nvPr>
        </p:nvGraphicFramePr>
        <p:xfrm>
          <a:off x="1664373" y="4199617"/>
          <a:ext cx="2214282" cy="1887418"/>
        </p:xfrm>
        <a:graphic>
          <a:graphicData uri="http://schemas.openxmlformats.org/drawingml/2006/table">
            <a:tbl>
              <a:tblPr/>
              <a:tblGrid>
                <a:gridCol w="2214282">
                  <a:extLst>
                    <a:ext uri="{9D8B030D-6E8A-4147-A177-3AD203B41FA5}">
                      <a16:colId xmlns:a16="http://schemas.microsoft.com/office/drawing/2014/main" val="1668828060"/>
                    </a:ext>
                  </a:extLst>
                </a:gridCol>
              </a:tblGrid>
              <a:tr h="18874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整体框架介绍</a:t>
                      </a:r>
                    </a:p>
                    <a:p>
                      <a:endParaRPr lang="zh-CN" altLang="en-US" dirty="0"/>
                    </a:p>
                  </a:txBody>
                  <a:tcPr>
                    <a:lnL w="9525" cmpd="sng">
                      <a:solidFill>
                        <a:schemeClr val="bg1"/>
                      </a:solidFill>
                      <a:prstDash val="dash"/>
                    </a:lnL>
                    <a:lnR w="9525" cmpd="sng">
                      <a:solidFill>
                        <a:schemeClr val="bg1"/>
                      </a:solidFill>
                      <a:prstDash val="dash"/>
                    </a:lnR>
                    <a:lnT w="9525" cmpd="sng">
                      <a:solidFill>
                        <a:schemeClr val="bg1"/>
                      </a:solidFill>
                      <a:prstDash val="dash"/>
                    </a:lnT>
                    <a:lnB w="9525" cmpd="sng">
                      <a:solidFill>
                        <a:schemeClr val="bg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458997"/>
                  </a:ext>
                </a:extLst>
              </a:tr>
            </a:tbl>
          </a:graphicData>
        </a:graphic>
      </p:graphicFrame>
      <p:sp>
        <p:nvSpPr>
          <p:cNvPr id="21" name="箭头: 虚尾 20">
            <a:extLst>
              <a:ext uri="{FF2B5EF4-FFF2-40B4-BE49-F238E27FC236}">
                <a16:creationId xmlns:a16="http://schemas.microsoft.com/office/drawing/2014/main" id="{AF3C8E96-D25D-ACEC-A4D4-1E1EE40577F6}"/>
              </a:ext>
            </a:extLst>
          </p:cNvPr>
          <p:cNvSpPr/>
          <p:nvPr/>
        </p:nvSpPr>
        <p:spPr>
          <a:xfrm>
            <a:off x="10251050" y="5314392"/>
            <a:ext cx="1237129" cy="645459"/>
          </a:xfrm>
          <a:prstGeom prst="stripedRightArrow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060BB77-02BE-FA87-E886-7F6CED5430F8}"/>
              </a:ext>
            </a:extLst>
          </p:cNvPr>
          <p:cNvCxnSpPr>
            <a:cxnSpLocks/>
          </p:cNvCxnSpPr>
          <p:nvPr/>
        </p:nvCxnSpPr>
        <p:spPr>
          <a:xfrm>
            <a:off x="632103" y="2057586"/>
            <a:ext cx="489912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C0E6B7F-074F-B08C-2971-47C9EB71ED76}"/>
              </a:ext>
            </a:extLst>
          </p:cNvPr>
          <p:cNvSpPr txBox="1"/>
          <p:nvPr/>
        </p:nvSpPr>
        <p:spPr>
          <a:xfrm>
            <a:off x="632103" y="2086498"/>
            <a:ext cx="558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内容介绍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A07A516-5E49-E5A8-7372-F7CBE6B3FBC6}"/>
              </a:ext>
            </a:extLst>
          </p:cNvPr>
          <p:cNvSpPr txBox="1"/>
          <p:nvPr/>
        </p:nvSpPr>
        <p:spPr>
          <a:xfrm>
            <a:off x="-1058140" y="5759795"/>
            <a:ext cx="211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2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字魂213号-琉璃宋" panose="00000500000000000000" pitchFamily="2" charset="-122"/>
              <a:ea typeface="字魂213号-琉璃宋" panose="00000500000000000000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B519FA5-2042-40E6-220C-64728FEB6369}"/>
              </a:ext>
            </a:extLst>
          </p:cNvPr>
          <p:cNvSpPr txBox="1"/>
          <p:nvPr/>
        </p:nvSpPr>
        <p:spPr>
          <a:xfrm>
            <a:off x="2880730" y="1551081"/>
            <a:ext cx="8892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600" dirty="0">
                <a:solidFill>
                  <a:srgbClr val="FFFFFF"/>
                </a:solidFill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catalogue</a:t>
            </a:r>
            <a:endParaRPr lang="zh-CN" altLang="en-US" dirty="0"/>
          </a:p>
        </p:txBody>
      </p:sp>
      <p:pic>
        <p:nvPicPr>
          <p:cNvPr id="30" name="图片 29" descr="99404837bf594767ce597a397d9e48018fb0d9bb4b73a-HcO5TI_fw658">
            <a:extLst>
              <a:ext uri="{FF2B5EF4-FFF2-40B4-BE49-F238E27FC236}">
                <a16:creationId xmlns:a16="http://schemas.microsoft.com/office/drawing/2014/main" id="{AD05C037-4B69-9381-9D08-F9A55C1ADC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DFEF9">
                  <a:alpha val="100000"/>
                </a:srgbClr>
              </a:clrFrom>
              <a:clrTo>
                <a:srgbClr val="FDFEF9">
                  <a:alpha val="100000"/>
                  <a:alpha val="0"/>
                </a:srgbClr>
              </a:clrTo>
            </a:clrChange>
          </a:blip>
          <a:srcRect r="28106" b="46974"/>
          <a:stretch>
            <a:fillRect/>
          </a:stretch>
        </p:blipFill>
        <p:spPr>
          <a:xfrm flipH="1" flipV="1">
            <a:off x="10713" y="278018"/>
            <a:ext cx="2451735" cy="18084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4BAB8C-A95E-6A80-F853-D54A123C9CC0}"/>
              </a:ext>
            </a:extLst>
          </p:cNvPr>
          <p:cNvSpPr txBox="1"/>
          <p:nvPr/>
        </p:nvSpPr>
        <p:spPr>
          <a:xfrm>
            <a:off x="391388" y="538221"/>
            <a:ext cx="824162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5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目录</a:t>
            </a:r>
            <a:endParaRPr lang="en-US" altLang="zh-CN" spc="600" dirty="0">
              <a:solidFill>
                <a:srgbClr val="FFFFFF"/>
              </a:solidFill>
              <a:latin typeface="字魂213号-琉璃宋" panose="00000500000000000000" pitchFamily="2" charset="-122"/>
              <a:ea typeface="字魂213号-琉璃宋" panose="00000500000000000000" pitchFamily="2" charset="-122"/>
            </a:endParaRPr>
          </a:p>
        </p:txBody>
      </p:sp>
      <p:pic>
        <p:nvPicPr>
          <p:cNvPr id="31" name="图片 30" descr="99404837bf594767ce597a397d9e48018fb0d9bb4b73a-HcO5TI_fw658">
            <a:extLst>
              <a:ext uri="{FF2B5EF4-FFF2-40B4-BE49-F238E27FC236}">
                <a16:creationId xmlns:a16="http://schemas.microsoft.com/office/drawing/2014/main" id="{8CB95660-B378-E419-2D6D-2F5C43AA7F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DFEF9">
                  <a:alpha val="100000"/>
                </a:srgbClr>
              </a:clrFrom>
              <a:clrTo>
                <a:srgbClr val="FDFEF9">
                  <a:alpha val="100000"/>
                  <a:alpha val="0"/>
                </a:srgbClr>
              </a:clrTo>
            </a:clrChange>
          </a:blip>
          <a:srcRect r="28106" b="46974"/>
          <a:stretch>
            <a:fillRect/>
          </a:stretch>
        </p:blipFill>
        <p:spPr>
          <a:xfrm rot="10800000" flipH="1" flipV="1">
            <a:off x="9740265" y="4855412"/>
            <a:ext cx="2451735" cy="18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71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3AA5C73-6871-382A-2068-62B8919B8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"/>
            <a:ext cx="12192000" cy="685734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AFB21A0-21B7-58B3-5396-E959754AD7A0}"/>
              </a:ext>
            </a:extLst>
          </p:cNvPr>
          <p:cNvSpPr txBox="1"/>
          <p:nvPr/>
        </p:nvSpPr>
        <p:spPr>
          <a:xfrm>
            <a:off x="4885509" y="3643522"/>
            <a:ext cx="673172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整体框架介绍</a:t>
            </a:r>
            <a:endParaRPr lang="en-US" altLang="zh-CN" sz="8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213号-琉璃宋" panose="00000500000000000000" pitchFamily="2" charset="-122"/>
              <a:ea typeface="字魂213号-琉璃宋" panose="000005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C78B6B-F731-9D20-6956-6380926F698B}"/>
              </a:ext>
            </a:extLst>
          </p:cNvPr>
          <p:cNvSpPr txBox="1"/>
          <p:nvPr/>
        </p:nvSpPr>
        <p:spPr>
          <a:xfrm>
            <a:off x="8678006" y="2935636"/>
            <a:ext cx="394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PART </a:t>
            </a:r>
            <a:r>
              <a:rPr lang="en-US" altLang="zh-CN" sz="4000" spc="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01</a:t>
            </a:r>
            <a:endParaRPr lang="zh-CN" altLang="en-US" sz="4000" spc="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213号-琉璃宋" panose="00000500000000000000" pitchFamily="2" charset="-122"/>
              <a:ea typeface="字魂213号-琉璃宋" panose="000005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F38DE9-342F-70DC-B895-3D562261F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72" y="234059"/>
            <a:ext cx="2116280" cy="11902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82A0B0-40C4-E788-7422-F6883E90820A}"/>
              </a:ext>
            </a:extLst>
          </p:cNvPr>
          <p:cNvSpPr txBox="1"/>
          <p:nvPr/>
        </p:nvSpPr>
        <p:spPr>
          <a:xfrm>
            <a:off x="9319848" y="629151"/>
            <a:ext cx="211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1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字魂213号-琉璃宋" panose="00000500000000000000" pitchFamily="2" charset="-122"/>
              <a:ea typeface="字魂213号-琉璃宋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975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CF51395-6828-D56F-3115-8C5EBE5FF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3"/>
            <a:ext cx="12192000" cy="685734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7992" y="2172170"/>
            <a:ext cx="4891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FF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框架构思（前端</a:t>
            </a:r>
            <a:r>
              <a:rPr lang="en-US" altLang="zh-CN" sz="4000" dirty="0" err="1">
                <a:solidFill>
                  <a:srgbClr val="FFFFFF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os</a:t>
            </a:r>
            <a:r>
              <a:rPr lang="zh-CN" altLang="en-US" sz="4000" dirty="0">
                <a:solidFill>
                  <a:srgbClr val="FFFFFF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）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5249294" y="1053935"/>
            <a:ext cx="2658110" cy="2612390"/>
            <a:chOff x="8426" y="3615"/>
            <a:chExt cx="4186" cy="4114"/>
          </a:xfrm>
        </p:grpSpPr>
        <p:sp>
          <p:nvSpPr>
            <p:cNvPr id="44" name="文本框 43"/>
            <p:cNvSpPr txBox="1"/>
            <p:nvPr/>
          </p:nvSpPr>
          <p:spPr>
            <a:xfrm>
              <a:off x="8533" y="3754"/>
              <a:ext cx="807" cy="12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altLang="zh-CN" sz="4400">
                  <a:solidFill>
                    <a:srgbClr val="DCD0AE"/>
                  </a:solidFill>
                  <a:latin typeface="Impact" panose="020B0806030902050204" charset="0"/>
                  <a:cs typeface="Impact" panose="020B0806030902050204" charset="0"/>
                </a:rPr>
                <a:t>01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426" y="4964"/>
              <a:ext cx="2350" cy="533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杨任东竹石体-Semibold" panose="02000000000000000000" charset="-122"/>
                  <a:ea typeface="杨任东竹石体-Semibold" panose="02000000000000000000" charset="-122"/>
                </a:rPr>
                <a:t>txt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杨任东竹石体-Semibold" panose="02000000000000000000" charset="-122"/>
                  <a:ea typeface="杨任东竹石体-Semibold" panose="02000000000000000000" charset="-122"/>
                </a:rPr>
                <a:t>文件承载系统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8484" y="5687"/>
              <a:ext cx="4128" cy="204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lang="zh-CN" altLang="zh-CN" sz="1200" dirty="0">
                  <a:solidFill>
                    <a:srgbClr val="000000"/>
                  </a:solidFill>
                  <a:effectLst/>
                  <a:ea typeface="思源黑体 CN ExtraLight" panose="020B0200000000000000"/>
                  <a:cs typeface="宋体" panose="02010600030101010101" pitchFamily="2" charset="-122"/>
                </a:rPr>
                <a:t>在项目所在的文件夹创建一个</a:t>
              </a:r>
              <a:r>
                <a:rPr lang="en-US" altLang="zh-CN" sz="1200" dirty="0">
                  <a:solidFill>
                    <a:srgbClr val="000000"/>
                  </a:solidFill>
                  <a:effectLst/>
                  <a:ea typeface="思源黑体 CN ExtraLight" panose="020B0200000000000000"/>
                  <a:cs typeface="宋体" panose="02010600030101010101" pitchFamily="2" charset="-122"/>
                </a:rPr>
                <a:t>txt</a:t>
              </a:r>
              <a:r>
                <a:rPr lang="zh-CN" altLang="zh-CN" sz="1200" dirty="0">
                  <a:solidFill>
                    <a:srgbClr val="000000"/>
                  </a:solidFill>
                  <a:effectLst/>
                  <a:ea typeface="思源黑体 CN ExtraLight" panose="020B0200000000000000"/>
                  <a:cs typeface="宋体" panose="02010600030101010101" pitchFamily="2" charset="-122"/>
                </a:rPr>
                <a:t>文件，里面只存放</a:t>
              </a:r>
              <a:r>
                <a:rPr lang="en-US" altLang="zh-CN" sz="1200" dirty="0">
                  <a:solidFill>
                    <a:srgbClr val="000000"/>
                  </a:solidFill>
                  <a:effectLst/>
                  <a:ea typeface="思源黑体 CN ExtraLight" panose="020B0200000000000000"/>
                  <a:cs typeface="宋体" panose="02010600030101010101" pitchFamily="2" charset="-122"/>
                </a:rPr>
                <a:t>0/1</a:t>
              </a:r>
              <a:r>
                <a:rPr lang="zh-CN" altLang="zh-CN" sz="1200" dirty="0">
                  <a:solidFill>
                    <a:srgbClr val="000000"/>
                  </a:solidFill>
                  <a:effectLst/>
                  <a:ea typeface="思源黑体 CN ExtraLight" panose="020B0200000000000000"/>
                  <a:cs typeface="宋体" panose="02010600030101010101" pitchFamily="2" charset="-122"/>
                </a:rPr>
                <a:t>两种字符，因此</a:t>
              </a:r>
              <a:r>
                <a:rPr lang="en-US" altLang="zh-CN" sz="1200" dirty="0">
                  <a:solidFill>
                    <a:srgbClr val="000000"/>
                  </a:solidFill>
                  <a:effectLst/>
                  <a:ea typeface="思源黑体 CN ExtraLight" panose="020B0200000000000000"/>
                  <a:cs typeface="宋体" panose="02010600030101010101" pitchFamily="2" charset="-122"/>
                </a:rPr>
                <a:t>100MB</a:t>
              </a:r>
              <a:r>
                <a:rPr lang="zh-CN" altLang="zh-CN" sz="1200" dirty="0">
                  <a:solidFill>
                    <a:srgbClr val="000000"/>
                  </a:solidFill>
                  <a:effectLst/>
                  <a:ea typeface="思源黑体 CN ExtraLight" panose="020B0200000000000000"/>
                  <a:cs typeface="宋体" panose="02010600030101010101" pitchFamily="2" charset="-122"/>
                </a:rPr>
                <a:t>空间的</a:t>
              </a:r>
              <a:r>
                <a:rPr lang="en-US" altLang="zh-CN" sz="1200" dirty="0">
                  <a:solidFill>
                    <a:srgbClr val="000000"/>
                  </a:solidFill>
                  <a:effectLst/>
                  <a:ea typeface="思源黑体 CN ExtraLight" panose="020B0200000000000000"/>
                  <a:cs typeface="宋体" panose="02010600030101010101" pitchFamily="2" charset="-122"/>
                </a:rPr>
                <a:t>txt</a:t>
              </a:r>
              <a:r>
                <a:rPr lang="zh-CN" altLang="zh-CN" sz="1200" dirty="0">
                  <a:solidFill>
                    <a:srgbClr val="000000"/>
                  </a:solidFill>
                  <a:effectLst/>
                  <a:ea typeface="思源黑体 CN ExtraLight" panose="020B0200000000000000"/>
                  <a:cs typeface="宋体" panose="02010600030101010101" pitchFamily="2" charset="-122"/>
                </a:rPr>
                <a:t>文件可以存储</a:t>
              </a:r>
              <a:r>
                <a:rPr lang="en-US" altLang="zh-CN" sz="1200" dirty="0">
                  <a:solidFill>
                    <a:srgbClr val="000000"/>
                  </a:solidFill>
                  <a:effectLst/>
                  <a:ea typeface="思源黑体 CN ExtraLight" panose="020B0200000000000000"/>
                  <a:cs typeface="宋体" panose="02010600030101010101" pitchFamily="2" charset="-122"/>
                </a:rPr>
                <a:t>104857600</a:t>
              </a:r>
              <a:r>
                <a:rPr lang="zh-CN" altLang="zh-CN" sz="1200" dirty="0">
                  <a:solidFill>
                    <a:srgbClr val="000000"/>
                  </a:solidFill>
                  <a:effectLst/>
                  <a:ea typeface="思源黑体 CN ExtraLight" panose="020B0200000000000000"/>
                  <a:cs typeface="宋体" panose="02010600030101010101" pitchFamily="2" charset="-122"/>
                </a:rPr>
                <a:t>个比特。该操作系统就建立在这</a:t>
              </a:r>
              <a:r>
                <a:rPr lang="en-US" altLang="zh-CN" sz="1200" dirty="0">
                  <a:solidFill>
                    <a:srgbClr val="000000"/>
                  </a:solidFill>
                  <a:effectLst/>
                  <a:ea typeface="思源黑体 CN ExtraLight" panose="020B0200000000000000"/>
                  <a:cs typeface="宋体" panose="02010600030101010101" pitchFamily="2" charset="-122"/>
                </a:rPr>
                <a:t>104857600</a:t>
              </a:r>
              <a:r>
                <a:rPr lang="zh-CN" altLang="zh-CN" sz="1200" dirty="0">
                  <a:solidFill>
                    <a:srgbClr val="000000"/>
                  </a:solidFill>
                  <a:effectLst/>
                  <a:ea typeface="思源黑体 CN ExtraLight" panose="020B0200000000000000"/>
                  <a:cs typeface="宋体" panose="02010600030101010101" pitchFamily="2" charset="-122"/>
                </a:rPr>
                <a:t>个</a:t>
              </a:r>
              <a:r>
                <a:rPr lang="en-US" altLang="zh-CN" sz="1200" dirty="0">
                  <a:solidFill>
                    <a:srgbClr val="000000"/>
                  </a:solidFill>
                  <a:effectLst/>
                  <a:ea typeface="思源黑体 CN ExtraLight" panose="020B0200000000000000"/>
                  <a:cs typeface="宋体" panose="02010600030101010101" pitchFamily="2" charset="-122"/>
                </a:rPr>
                <a:t>0/1</a:t>
              </a:r>
              <a:r>
                <a:rPr lang="zh-CN" altLang="zh-CN" sz="1200" dirty="0">
                  <a:solidFill>
                    <a:srgbClr val="000000"/>
                  </a:solidFill>
                  <a:effectLst/>
                  <a:ea typeface="思源黑体 CN ExtraLight" panose="020B0200000000000000"/>
                  <a:cs typeface="宋体" panose="02010600030101010101" pitchFamily="2" charset="-122"/>
                </a:rPr>
                <a:t>比特上，操作系统的读写操作相当于对该文件进行读或者写操作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/>
                <a:sym typeface="+mn-ea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0636" y="3615"/>
              <a:ext cx="1900" cy="1608"/>
              <a:chOff x="8616" y="3622"/>
              <a:chExt cx="1300" cy="1100"/>
            </a:xfrm>
          </p:grpSpPr>
          <p:pic>
            <p:nvPicPr>
              <p:cNvPr id="41" name="图片 40" descr="pexels-photo-3913031"/>
              <p:cNvPicPr>
                <a:picLocks noChangeAspect="1"/>
              </p:cNvPicPr>
              <p:nvPr/>
            </p:nvPicPr>
            <p:blipFill>
              <a:blip r:embed="rId4" cstate="print"/>
              <a:srcRect l="1859" t="7813" r="4833" b="10603"/>
              <a:stretch>
                <a:fillRect/>
              </a:stretch>
            </p:blipFill>
            <p:spPr>
              <a:xfrm>
                <a:off x="8640" y="3691"/>
                <a:ext cx="1255" cy="731"/>
              </a:xfrm>
              <a:prstGeom prst="rect">
                <a:avLst/>
              </a:prstGeom>
            </p:spPr>
          </p:pic>
          <p:pic>
            <p:nvPicPr>
              <p:cNvPr id="40" name="图片 39" descr="580b57fbd9996e24bc43bfe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16" y="3622"/>
                <a:ext cx="1300" cy="1100"/>
              </a:xfrm>
              <a:prstGeom prst="rect">
                <a:avLst/>
              </a:prstGeom>
              <a:noFill/>
              <a:effectLst/>
            </p:spPr>
          </p:pic>
        </p:grpSp>
      </p:grpSp>
      <p:grpSp>
        <p:nvGrpSpPr>
          <p:cNvPr id="48" name="组合 47"/>
          <p:cNvGrpSpPr/>
          <p:nvPr/>
        </p:nvGrpSpPr>
        <p:grpSpPr>
          <a:xfrm>
            <a:off x="8508114" y="1053300"/>
            <a:ext cx="2621280" cy="2207260"/>
            <a:chOff x="8484" y="3614"/>
            <a:chExt cx="4128" cy="3476"/>
          </a:xfrm>
        </p:grpSpPr>
        <p:sp>
          <p:nvSpPr>
            <p:cNvPr id="49" name="文本框 48"/>
            <p:cNvSpPr txBox="1"/>
            <p:nvPr/>
          </p:nvSpPr>
          <p:spPr>
            <a:xfrm>
              <a:off x="8533" y="3754"/>
              <a:ext cx="914" cy="12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altLang="zh-CN" sz="4400">
                  <a:solidFill>
                    <a:srgbClr val="DCD0AE"/>
                  </a:solidFill>
                  <a:latin typeface="Impact" panose="020B0806030902050204" charset="0"/>
                  <a:cs typeface="Impact" panose="020B0806030902050204" charset="0"/>
                </a:rPr>
                <a:t>02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958" y="4964"/>
              <a:ext cx="1293" cy="533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杨任东竹石体-Semibold" panose="02000000000000000000" charset="-122"/>
                  <a:ea typeface="杨任东竹石体-Semibold" panose="02000000000000000000" charset="-122"/>
                </a:rPr>
                <a:t>编址设计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484" y="5687"/>
              <a:ext cx="4128" cy="140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lang="zh-CN" altLang="zh-CN" sz="1200" kern="100" dirty="0">
                  <a:effectLst/>
                  <a:ea typeface="思源黑体 CN ExtraLight" panose="020B0200000000000000"/>
                  <a:cs typeface="Times New Roman" panose="02020603050405020304" pitchFamily="18" charset="0"/>
                </a:rPr>
                <a:t>用</a:t>
              </a:r>
              <a:r>
                <a:rPr lang="en-US" altLang="zh-CN" sz="1200" kern="100" dirty="0">
                  <a:effectLst/>
                  <a:ea typeface="思源黑体 CN ExtraLight" panose="020B0200000000000000"/>
                  <a:cs typeface="Times New Roman" panose="02020603050405020304" pitchFamily="18" charset="0"/>
                </a:rPr>
                <a:t>32</a:t>
              </a:r>
              <a:r>
                <a:rPr lang="zh-CN" altLang="zh-CN" sz="1200" kern="100" dirty="0">
                  <a:effectLst/>
                  <a:ea typeface="思源黑体 CN ExtraLight" panose="020B0200000000000000"/>
                  <a:cs typeface="Times New Roman" panose="02020603050405020304" pitchFamily="18" charset="0"/>
                </a:rPr>
                <a:t>位</a:t>
              </a:r>
              <a:r>
                <a:rPr lang="en-US" altLang="zh-CN" sz="1200" kern="100" dirty="0">
                  <a:effectLst/>
                  <a:ea typeface="思源黑体 CN ExtraLight" panose="020B0200000000000000"/>
                  <a:cs typeface="Times New Roman" panose="02020603050405020304" pitchFamily="18" charset="0"/>
                </a:rPr>
                <a:t>bit</a:t>
              </a:r>
              <a:r>
                <a:rPr lang="zh-CN" altLang="zh-CN" sz="1200" kern="100" dirty="0">
                  <a:effectLst/>
                  <a:ea typeface="思源黑体 CN ExtraLight" panose="020B0200000000000000"/>
                  <a:cs typeface="Times New Roman" panose="02020603050405020304" pitchFamily="18" charset="0"/>
                </a:rPr>
                <a:t>来对文件系统进行索引，其中</a:t>
              </a:r>
              <a:r>
                <a:rPr lang="en-US" altLang="zh-CN" sz="1200" kern="100" dirty="0">
                  <a:effectLst/>
                  <a:ea typeface="思源黑体 CN ExtraLight" panose="020B0200000000000000"/>
                  <a:cs typeface="Times New Roman" panose="02020603050405020304" pitchFamily="18" charset="0"/>
                </a:rPr>
                <a:t>0</a:t>
              </a:r>
              <a:r>
                <a:rPr lang="zh-CN" altLang="zh-CN" sz="1200" kern="100" dirty="0">
                  <a:effectLst/>
                  <a:ea typeface="思源黑体 CN ExtraLight" panose="020B0200000000000000"/>
                  <a:cs typeface="Times New Roman" panose="02020603050405020304" pitchFamily="18" charset="0"/>
                </a:rPr>
                <a:t>号位置用来表示该磁盘块是否被占用，第</a:t>
              </a:r>
              <a:r>
                <a:rPr lang="en-US" altLang="zh-CN" sz="1200" kern="100" dirty="0">
                  <a:effectLst/>
                  <a:ea typeface="思源黑体 CN ExtraLight" panose="020B0200000000000000"/>
                  <a:cs typeface="Times New Roman" panose="02020603050405020304" pitchFamily="18" charset="0"/>
                </a:rPr>
                <a:t>5~21</a:t>
              </a:r>
              <a:r>
                <a:rPr lang="zh-CN" altLang="zh-CN" sz="1200" kern="100" dirty="0">
                  <a:effectLst/>
                  <a:ea typeface="思源黑体 CN ExtraLight" panose="020B0200000000000000"/>
                  <a:cs typeface="Times New Roman" panose="02020603050405020304" pitchFamily="18" charset="0"/>
                </a:rPr>
                <a:t>位表示磁盘块地址，第</a:t>
              </a:r>
              <a:r>
                <a:rPr lang="en-US" altLang="zh-CN" sz="1200" kern="100" dirty="0">
                  <a:effectLst/>
                  <a:ea typeface="思源黑体 CN ExtraLight" panose="020B0200000000000000"/>
                  <a:cs typeface="Times New Roman" panose="02020603050405020304" pitchFamily="18" charset="0"/>
                </a:rPr>
                <a:t>22~31</a:t>
              </a:r>
              <a:r>
                <a:rPr lang="zh-CN" altLang="zh-CN" sz="1200" kern="100" dirty="0">
                  <a:effectLst/>
                  <a:ea typeface="思源黑体 CN ExtraLight" panose="020B0200000000000000"/>
                  <a:cs typeface="Times New Roman" panose="02020603050405020304" pitchFamily="18" charset="0"/>
                </a:rPr>
                <a:t>位表示块内地址，其他位置暂无实际作用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/>
                <a:sym typeface="+mn-ea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0634" y="3614"/>
              <a:ext cx="1900" cy="1608"/>
              <a:chOff x="8615" y="3621"/>
              <a:chExt cx="1300" cy="1100"/>
            </a:xfrm>
          </p:grpSpPr>
          <p:pic>
            <p:nvPicPr>
              <p:cNvPr id="53" name="图片 52" descr="pexels-photo-3913031"/>
              <p:cNvPicPr>
                <a:picLocks noChangeAspect="1"/>
              </p:cNvPicPr>
              <p:nvPr/>
            </p:nvPicPr>
            <p:blipFill>
              <a:blip r:embed="rId4" cstate="print"/>
              <a:srcRect l="1859" t="7813" r="4833" b="10603"/>
              <a:stretch>
                <a:fillRect/>
              </a:stretch>
            </p:blipFill>
            <p:spPr>
              <a:xfrm>
                <a:off x="8640" y="3691"/>
                <a:ext cx="1255" cy="731"/>
              </a:xfrm>
              <a:prstGeom prst="rect">
                <a:avLst/>
              </a:prstGeom>
            </p:spPr>
          </p:pic>
          <p:pic>
            <p:nvPicPr>
              <p:cNvPr id="54" name="图片 53" descr="580b57fbd9996e24bc43bfe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15" y="3621"/>
                <a:ext cx="1300" cy="110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55" name="组合 54"/>
          <p:cNvGrpSpPr/>
          <p:nvPr/>
        </p:nvGrpSpPr>
        <p:grpSpPr>
          <a:xfrm>
            <a:off x="8372224" y="3581870"/>
            <a:ext cx="2621280" cy="2004060"/>
            <a:chOff x="8484" y="3614"/>
            <a:chExt cx="4128" cy="3156"/>
          </a:xfrm>
        </p:grpSpPr>
        <p:sp>
          <p:nvSpPr>
            <p:cNvPr id="56" name="文本框 55"/>
            <p:cNvSpPr txBox="1"/>
            <p:nvPr/>
          </p:nvSpPr>
          <p:spPr>
            <a:xfrm>
              <a:off x="8533" y="3754"/>
              <a:ext cx="912" cy="12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altLang="zh-CN" sz="4400">
                  <a:solidFill>
                    <a:srgbClr val="DCD0AE"/>
                  </a:solidFill>
                  <a:latin typeface="Impact" panose="020B0806030902050204" charset="0"/>
                  <a:cs typeface="Impact" panose="020B0806030902050204" charset="0"/>
                </a:rPr>
                <a:t>04</a:t>
              </a: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8635" y="4964"/>
              <a:ext cx="1939" cy="533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杨任东竹石体-Semibold" panose="02000000000000000000" charset="-122"/>
                  <a:ea typeface="杨任东竹石体-Semibold" panose="02000000000000000000" charset="-122"/>
                </a:rPr>
                <a:t>系统结构分层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484" y="5687"/>
              <a:ext cx="4128" cy="1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</a:rPr>
                <a:t>文件系统共有五层结构，分别是：超级块，位图区，根目录，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</a:rPr>
                <a:t>i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</a:rPr>
                <a:t>结点区和文件内容区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0634" y="3614"/>
              <a:ext cx="1900" cy="1608"/>
              <a:chOff x="8615" y="3621"/>
              <a:chExt cx="1300" cy="1100"/>
            </a:xfrm>
          </p:grpSpPr>
          <p:pic>
            <p:nvPicPr>
              <p:cNvPr id="60" name="图片 59" descr="pexels-photo-3913031"/>
              <p:cNvPicPr>
                <a:picLocks noChangeAspect="1"/>
              </p:cNvPicPr>
              <p:nvPr/>
            </p:nvPicPr>
            <p:blipFill>
              <a:blip r:embed="rId4" cstate="print"/>
              <a:srcRect l="1859" t="7813" r="4833" b="10603"/>
              <a:stretch>
                <a:fillRect/>
              </a:stretch>
            </p:blipFill>
            <p:spPr>
              <a:xfrm>
                <a:off x="8640" y="3691"/>
                <a:ext cx="1255" cy="731"/>
              </a:xfrm>
              <a:prstGeom prst="rect">
                <a:avLst/>
              </a:prstGeom>
            </p:spPr>
          </p:pic>
          <p:pic>
            <p:nvPicPr>
              <p:cNvPr id="61" name="图片 60" descr="580b57fbd9996e24bc43bfe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15" y="3621"/>
                <a:ext cx="1300" cy="110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62" name="组合 61"/>
          <p:cNvGrpSpPr/>
          <p:nvPr/>
        </p:nvGrpSpPr>
        <p:grpSpPr>
          <a:xfrm>
            <a:off x="5251834" y="3581870"/>
            <a:ext cx="2655570" cy="2007235"/>
            <a:chOff x="8430" y="3614"/>
            <a:chExt cx="4182" cy="3161"/>
          </a:xfrm>
        </p:grpSpPr>
        <p:sp>
          <p:nvSpPr>
            <p:cNvPr id="63" name="文本框 62"/>
            <p:cNvSpPr txBox="1"/>
            <p:nvPr/>
          </p:nvSpPr>
          <p:spPr>
            <a:xfrm>
              <a:off x="8533" y="3754"/>
              <a:ext cx="939" cy="12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altLang="zh-CN" sz="4400">
                  <a:solidFill>
                    <a:srgbClr val="DCD0AE"/>
                  </a:solidFill>
                  <a:latin typeface="Impact" panose="020B0806030902050204" charset="0"/>
                  <a:cs typeface="Impact" panose="020B0806030902050204" charset="0"/>
                </a:rPr>
                <a:t>03</a:t>
              </a: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8430" y="4964"/>
              <a:ext cx="2348" cy="533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杨任东竹石体-Semibold" panose="02000000000000000000" charset="-122"/>
                  <a:ea typeface="杨任东竹石体-Semibold" panose="02000000000000000000" charset="-122"/>
                </a:rPr>
                <a:t>structure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杨任东竹石体-Semibold" panose="02000000000000000000" charset="-122"/>
                  <a:ea typeface="杨任东竹石体-Semibold" panose="02000000000000000000" charset="-122"/>
                </a:rPr>
                <a:t>类结构</a:t>
              </a: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484" y="5687"/>
              <a:ext cx="4128" cy="108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lang="zh-CN" altLang="en-US" sz="12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思源黑体 CN ExtraLight" panose="020B0200000000000000"/>
                  <a:cs typeface="宋体" panose="02010600030101010101" pitchFamily="2" charset="-122"/>
                </a:rPr>
                <a:t>设置</a:t>
              </a:r>
              <a:r>
                <a:rPr lang="en-US" altLang="zh-CN" sz="1200" dirty="0" err="1">
                  <a:solidFill>
                    <a:srgbClr val="000000"/>
                  </a:solidFill>
                  <a:effectLst/>
                  <a:ea typeface="思源黑体 CN ExtraLight" panose="020B0200000000000000"/>
                  <a:cs typeface="宋体" panose="02010600030101010101" pitchFamily="2" charset="-122"/>
                </a:rPr>
                <a:t>i</a:t>
              </a:r>
              <a:r>
                <a:rPr lang="zh-CN" altLang="zh-CN" sz="1200" dirty="0">
                  <a:solidFill>
                    <a:srgbClr val="000000"/>
                  </a:solidFill>
                  <a:effectLst/>
                  <a:ea typeface="思源黑体 CN ExtraLight" panose="020B0200000000000000"/>
                  <a:cs typeface="宋体" panose="02010600030101010101" pitchFamily="2" charset="-122"/>
                </a:rPr>
                <a:t>结点</a:t>
              </a:r>
              <a:r>
                <a:rPr lang="zh-CN" altLang="en-US" sz="1200" dirty="0">
                  <a:solidFill>
                    <a:srgbClr val="000000"/>
                  </a:solidFill>
                  <a:effectLst/>
                  <a:ea typeface="思源黑体 CN ExtraLight" panose="020B0200000000000000"/>
                  <a:cs typeface="宋体" panose="02010600030101010101" pitchFamily="2" charset="-122"/>
                </a:rPr>
                <a:t>的</a:t>
              </a:r>
              <a:r>
                <a:rPr lang="en-US" altLang="zh-CN" sz="12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思源黑体 CN ExtraLight" panose="020B0200000000000000"/>
                  <a:cs typeface="宋体" panose="02010600030101010101" pitchFamily="2" charset="-122"/>
                </a:rPr>
                <a:t>structure</a:t>
              </a:r>
              <a:r>
                <a:rPr lang="zh-CN" altLang="zh-CN" sz="1200" dirty="0">
                  <a:solidFill>
                    <a:srgbClr val="000000"/>
                  </a:solidFill>
                  <a:effectLst/>
                  <a:ea typeface="思源黑体 CN ExtraLight" panose="020B0200000000000000"/>
                  <a:cs typeface="宋体" panose="02010600030101010101" pitchFamily="2" charset="-122"/>
                </a:rPr>
                <a:t>结构</a:t>
              </a:r>
              <a:r>
                <a:rPr lang="zh-CN" altLang="en-US" sz="1200" dirty="0">
                  <a:solidFill>
                    <a:srgbClr val="000000"/>
                  </a:solidFill>
                  <a:effectLst/>
                  <a:ea typeface="思源黑体 CN ExtraLight" panose="020B0200000000000000"/>
                  <a:cs typeface="宋体" panose="02010600030101010101" pitchFamily="2" charset="-122"/>
                </a:rPr>
                <a:t>，其中包含文件名称，文件类型，访问权限，文件内容地址等相关信息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/>
                <a:sym typeface="+mn-ea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0634" y="3614"/>
              <a:ext cx="1900" cy="1608"/>
              <a:chOff x="8615" y="3621"/>
              <a:chExt cx="1300" cy="1100"/>
            </a:xfrm>
          </p:grpSpPr>
          <p:pic>
            <p:nvPicPr>
              <p:cNvPr id="67" name="图片 66" descr="pexels-photo-3913031"/>
              <p:cNvPicPr>
                <a:picLocks noChangeAspect="1"/>
              </p:cNvPicPr>
              <p:nvPr/>
            </p:nvPicPr>
            <p:blipFill>
              <a:blip r:embed="rId4" cstate="print"/>
              <a:srcRect l="1859" t="7813" r="4833" b="10603"/>
              <a:stretch>
                <a:fillRect/>
              </a:stretch>
            </p:blipFill>
            <p:spPr>
              <a:xfrm>
                <a:off x="8640" y="3691"/>
                <a:ext cx="1255" cy="731"/>
              </a:xfrm>
              <a:prstGeom prst="rect">
                <a:avLst/>
              </a:prstGeom>
            </p:spPr>
          </p:pic>
          <p:pic>
            <p:nvPicPr>
              <p:cNvPr id="68" name="图片 67" descr="580b57fbd9996e24bc43bfe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15" y="3621"/>
                <a:ext cx="1300" cy="1100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69" name="直接连接符 68"/>
          <p:cNvCxnSpPr/>
          <p:nvPr/>
        </p:nvCxnSpPr>
        <p:spPr>
          <a:xfrm>
            <a:off x="5264534" y="3334220"/>
            <a:ext cx="59055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V="1">
            <a:off x="8207759" y="1278090"/>
            <a:ext cx="0" cy="416687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6547234" y="1937220"/>
            <a:ext cx="1457960" cy="216535"/>
          </a:xfrm>
          <a:prstGeom prst="ellipse">
            <a:avLst/>
          </a:prstGeom>
          <a:solidFill>
            <a:schemeClr val="tx1">
              <a:lumMod val="65000"/>
              <a:lumOff val="35000"/>
              <a:alpha val="18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713344" y="1937220"/>
            <a:ext cx="1457960" cy="216535"/>
          </a:xfrm>
          <a:prstGeom prst="ellipse">
            <a:avLst/>
          </a:prstGeom>
          <a:solidFill>
            <a:schemeClr val="tx1">
              <a:lumMod val="65000"/>
              <a:lumOff val="35000"/>
              <a:alpha val="18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533264" y="4461980"/>
            <a:ext cx="1457960" cy="216535"/>
          </a:xfrm>
          <a:prstGeom prst="ellipse">
            <a:avLst/>
          </a:prstGeom>
          <a:solidFill>
            <a:schemeClr val="tx1">
              <a:lumMod val="65000"/>
              <a:lumOff val="35000"/>
              <a:alpha val="18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656194" y="4467060"/>
            <a:ext cx="1457960" cy="216535"/>
          </a:xfrm>
          <a:prstGeom prst="ellipse">
            <a:avLst/>
          </a:prstGeom>
          <a:solidFill>
            <a:schemeClr val="tx1">
              <a:lumMod val="65000"/>
              <a:lumOff val="35000"/>
              <a:alpha val="18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923642-E6F2-52C4-DF13-5CBACEA353CA}"/>
              </a:ext>
            </a:extLst>
          </p:cNvPr>
          <p:cNvSpPr txBox="1"/>
          <p:nvPr/>
        </p:nvSpPr>
        <p:spPr>
          <a:xfrm>
            <a:off x="-935197" y="5708260"/>
            <a:ext cx="211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1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字魂213号-琉璃宋" panose="00000500000000000000" pitchFamily="2" charset="-122"/>
              <a:ea typeface="字魂213号-琉璃宋" panose="000005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D1003C11-05F3-B34B-87E8-506918FD0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"/>
            <a:ext cx="12192000" cy="6857341"/>
          </a:xfrm>
          <a:prstGeom prst="rect">
            <a:avLst/>
          </a:prstGeom>
        </p:spPr>
      </p:pic>
      <p:pic>
        <p:nvPicPr>
          <p:cNvPr id="28" name="图片 27" descr="1">
            <a:extLst>
              <a:ext uri="{FF2B5EF4-FFF2-40B4-BE49-F238E27FC236}">
                <a16:creationId xmlns:a16="http://schemas.microsoft.com/office/drawing/2014/main" id="{749D756B-30A6-1CEB-EF24-38B8F77227B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r="17044" b="43347"/>
          <a:stretch>
            <a:fillRect/>
          </a:stretch>
        </p:blipFill>
        <p:spPr>
          <a:xfrm flipH="1">
            <a:off x="8775065" y="-168910"/>
            <a:ext cx="3460115" cy="3545840"/>
          </a:xfrm>
          <a:prstGeom prst="ellipse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1920" y="1161415"/>
            <a:ext cx="6328834" cy="523240"/>
          </a:xfrm>
          <a:prstGeom prst="rect">
            <a:avLst/>
          </a:prstGeom>
          <a:solidFill>
            <a:srgbClr val="DCD0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3200" dirty="0">
                <a:solidFill>
                  <a:srgbClr val="FFFFFF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框架构思（后台</a:t>
            </a:r>
            <a:r>
              <a:rPr lang="en-US" altLang="zh-CN" sz="3200" dirty="0">
                <a:solidFill>
                  <a:srgbClr val="FFFFFF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shell</a:t>
            </a:r>
            <a:r>
              <a:rPr lang="zh-CN" altLang="en-US" sz="3200" dirty="0">
                <a:solidFill>
                  <a:srgbClr val="FFFFFF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和任务三）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35660" y="1959610"/>
            <a:ext cx="469963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要求：实现一个简单的</a:t>
            </a:r>
            <a:r>
              <a:rPr lang="en-US" altLang="zh-CN" sz="12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shell</a:t>
            </a:r>
            <a:r>
              <a:rPr lang="zh-CN" altLang="en-US" sz="12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命令行解释器，能够操作前端程序，自身作为后台程序运行。任务三需要需要多进程的互斥写和共享读。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32585" y="3093720"/>
            <a:ext cx="3903345" cy="317279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indent="0" algn="just">
              <a:lnSpc>
                <a:spcPct val="120000"/>
              </a:lnSpc>
              <a:buClr>
                <a:srgbClr val="0794C9"/>
              </a:buClr>
              <a:buSzPct val="170000"/>
              <a:buNone/>
            </a:pPr>
            <a:r>
              <a:rPr lang="en-US" altLang="zh-CN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     </a:t>
            </a:r>
            <a:r>
              <a:rPr lang="zh-CN" altLang="en-US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使用</a:t>
            </a:r>
            <a:r>
              <a:rPr lang="en-US" altLang="zh-CN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Windows</a:t>
            </a:r>
            <a:r>
              <a:rPr lang="zh-CN" altLang="en-US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自带的创建共享内存的</a:t>
            </a:r>
            <a:r>
              <a:rPr lang="en-US" altLang="zh-CN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API</a:t>
            </a:r>
            <a:r>
              <a:rPr lang="zh-CN" altLang="en-US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（</a:t>
            </a:r>
            <a:r>
              <a:rPr lang="en-US" altLang="zh-CN" sz="1400" dirty="0" err="1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eg</a:t>
            </a:r>
            <a:r>
              <a:rPr lang="zh-CN" altLang="en-US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：</a:t>
            </a:r>
            <a:r>
              <a:rPr lang="en-US" altLang="zh-CN" sz="1400" dirty="0" err="1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CreateFileMapping</a:t>
            </a:r>
            <a:r>
              <a:rPr lang="zh-CN" altLang="en-US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，</a:t>
            </a:r>
            <a:r>
              <a:rPr lang="en-US" altLang="zh-CN" sz="1400" dirty="0" err="1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MapViewOfFile</a:t>
            </a:r>
            <a:r>
              <a:rPr lang="zh-CN" altLang="en-US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等）来创建内存空间映射</a:t>
            </a:r>
          </a:p>
          <a:p>
            <a:pPr indent="0" algn="just">
              <a:lnSpc>
                <a:spcPct val="120000"/>
              </a:lnSpc>
              <a:buClr>
                <a:srgbClr val="0794C9"/>
              </a:buClr>
              <a:buSzPct val="170000"/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     针对不同用户等级（</a:t>
            </a:r>
            <a:r>
              <a:rPr lang="en-US" altLang="zh-CN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admin</a:t>
            </a:r>
            <a:r>
              <a:rPr lang="zh-CN" altLang="en-US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user</a:t>
            </a:r>
            <a:r>
              <a:rPr lang="zh-CN" altLang="en-US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）设置不同</a:t>
            </a:r>
            <a:r>
              <a:rPr lang="en-US" altLang="zh-CN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UI</a:t>
            </a:r>
            <a:r>
              <a:rPr lang="zh-CN" altLang="en-US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交互界面（实现不同用户等级可以限制部分用户对某些文件的访问）</a:t>
            </a:r>
          </a:p>
          <a:p>
            <a:pPr indent="0" algn="just">
              <a:lnSpc>
                <a:spcPct val="120000"/>
              </a:lnSpc>
              <a:buClr>
                <a:srgbClr val="0794C9"/>
              </a:buClr>
              <a:buSzPct val="170000"/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     共享读实现：只需要同时开启</a:t>
            </a:r>
            <a:r>
              <a:rPr lang="en-US" altLang="zh-CN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2</a:t>
            </a:r>
            <a:r>
              <a:rPr lang="zh-CN" altLang="en-US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个前端（表示</a:t>
            </a:r>
            <a:r>
              <a:rPr lang="en-US" altLang="zh-CN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2</a:t>
            </a:r>
            <a:r>
              <a:rPr lang="zh-CN" altLang="en-US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个不同的用户）和</a:t>
            </a:r>
            <a:r>
              <a:rPr lang="en-US" altLang="zh-CN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2</a:t>
            </a:r>
            <a:r>
              <a:rPr lang="zh-CN" altLang="en-US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个对应的后台，同时访问同一文件即可</a:t>
            </a:r>
          </a:p>
          <a:p>
            <a:pPr indent="0" algn="just">
              <a:lnSpc>
                <a:spcPct val="120000"/>
              </a:lnSpc>
              <a:buClr>
                <a:srgbClr val="0794C9"/>
              </a:buClr>
              <a:buSzPct val="170000"/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    互斥写实现需要调用特定</a:t>
            </a:r>
            <a:r>
              <a:rPr lang="en-US" altLang="zh-CN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API</a:t>
            </a:r>
            <a:r>
              <a:rPr lang="zh-CN" altLang="en-US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创建映射空间</a:t>
            </a:r>
            <a:r>
              <a:rPr lang="en-US" altLang="zh-CN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API</a:t>
            </a:r>
            <a:r>
              <a:rPr lang="zh-CN" altLang="en-US" sz="1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，进程写文件前检查对应空间是否已有进程正在访问，若是则禁止当前进程行为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975360" y="3168650"/>
            <a:ext cx="416560" cy="416560"/>
            <a:chOff x="1558" y="4990"/>
            <a:chExt cx="656" cy="656"/>
          </a:xfrm>
        </p:grpSpPr>
        <p:sp>
          <p:nvSpPr>
            <p:cNvPr id="23" name="椭圆 22"/>
            <p:cNvSpPr/>
            <p:nvPr/>
          </p:nvSpPr>
          <p:spPr>
            <a:xfrm>
              <a:off x="1558" y="4990"/>
              <a:ext cx="656" cy="656"/>
            </a:xfrm>
            <a:prstGeom prst="ellipse">
              <a:avLst/>
            </a:prstGeom>
            <a:solidFill>
              <a:srgbClr val="DCD0A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1" name="图片 20" descr="运营管理"/>
            <p:cNvPicPr>
              <a:picLocks noChangeAspect="1"/>
            </p:cNvPicPr>
            <p:nvPr/>
          </p:nvPicPr>
          <p:blipFill>
            <a:blip r:embed="rId5" cstate="print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93" y="5126"/>
              <a:ext cx="385" cy="385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975360" y="3927475"/>
            <a:ext cx="415925" cy="415925"/>
            <a:chOff x="1392" y="6137"/>
            <a:chExt cx="768" cy="768"/>
          </a:xfrm>
        </p:grpSpPr>
        <p:pic>
          <p:nvPicPr>
            <p:cNvPr id="16" name="图片 15" descr="icon_设置"/>
            <p:cNvPicPr>
              <a:picLocks noChangeAspect="1"/>
            </p:cNvPicPr>
            <p:nvPr/>
          </p:nvPicPr>
          <p:blipFill>
            <a:blip r:embed="rId7" cstate="print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49" y="6296"/>
              <a:ext cx="452" cy="452"/>
            </a:xfrm>
            <a:prstGeom prst="rect">
              <a:avLst/>
            </a:prstGeom>
          </p:spPr>
        </p:pic>
        <p:sp>
          <p:nvSpPr>
            <p:cNvPr id="24" name="椭圆 23"/>
            <p:cNvSpPr/>
            <p:nvPr/>
          </p:nvSpPr>
          <p:spPr>
            <a:xfrm>
              <a:off x="1392" y="6137"/>
              <a:ext cx="769" cy="769"/>
            </a:xfrm>
            <a:prstGeom prst="ellipse">
              <a:avLst/>
            </a:prstGeom>
            <a:noFill/>
            <a:ln w="19050">
              <a:solidFill>
                <a:srgbClr val="DCD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75360" y="4686300"/>
            <a:ext cx="415925" cy="415925"/>
            <a:chOff x="1392" y="7444"/>
            <a:chExt cx="768" cy="768"/>
          </a:xfrm>
        </p:grpSpPr>
        <p:pic>
          <p:nvPicPr>
            <p:cNvPr id="20" name="图片 19" descr="应用管理"/>
            <p:cNvPicPr>
              <a:picLocks noChangeAspect="1"/>
            </p:cNvPicPr>
            <p:nvPr/>
          </p:nvPicPr>
          <p:blipFill>
            <a:blip r:embed="rId9" cstate="print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49" y="7603"/>
              <a:ext cx="452" cy="452"/>
            </a:xfrm>
            <a:prstGeom prst="rect">
              <a:avLst/>
            </a:prstGeom>
          </p:spPr>
        </p:pic>
        <p:sp>
          <p:nvSpPr>
            <p:cNvPr id="25" name="椭圆 24"/>
            <p:cNvSpPr/>
            <p:nvPr/>
          </p:nvSpPr>
          <p:spPr>
            <a:xfrm>
              <a:off x="1392" y="7444"/>
              <a:ext cx="769" cy="769"/>
            </a:xfrm>
            <a:prstGeom prst="ellipse">
              <a:avLst/>
            </a:prstGeom>
            <a:noFill/>
            <a:ln w="19050">
              <a:solidFill>
                <a:srgbClr val="DCD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75360" y="5445125"/>
            <a:ext cx="415925" cy="415925"/>
            <a:chOff x="1391" y="8661"/>
            <a:chExt cx="768" cy="768"/>
          </a:xfrm>
        </p:grpSpPr>
        <p:pic>
          <p:nvPicPr>
            <p:cNvPr id="22" name="图片 21" descr="自定义"/>
            <p:cNvPicPr>
              <a:picLocks noChangeAspect="1"/>
            </p:cNvPicPr>
            <p:nvPr/>
          </p:nvPicPr>
          <p:blipFill>
            <a:blip r:embed="rId11" cstate="print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49" y="8820"/>
              <a:ext cx="452" cy="452"/>
            </a:xfrm>
            <a:prstGeom prst="rect">
              <a:avLst/>
            </a:prstGeom>
          </p:spPr>
        </p:pic>
        <p:sp>
          <p:nvSpPr>
            <p:cNvPr id="26" name="椭圆 25"/>
            <p:cNvSpPr/>
            <p:nvPr/>
          </p:nvSpPr>
          <p:spPr>
            <a:xfrm>
              <a:off x="1391" y="8661"/>
              <a:ext cx="769" cy="769"/>
            </a:xfrm>
            <a:prstGeom prst="ellipse">
              <a:avLst/>
            </a:prstGeom>
            <a:noFill/>
            <a:ln w="19050">
              <a:solidFill>
                <a:srgbClr val="DCD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4072" y="1263015"/>
            <a:ext cx="1956646" cy="14674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8" r="6998"/>
          <a:stretch/>
        </p:blipFill>
        <p:spPr>
          <a:xfrm>
            <a:off x="6773545" y="2892425"/>
            <a:ext cx="4601845" cy="3009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545" y="1379712"/>
            <a:ext cx="2197735" cy="12366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5B869A-B261-4DF1-A04E-68374A690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"/>
            <a:ext cx="12192000" cy="685734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AFB21A0-21B7-58B3-5396-E959754AD7A0}"/>
              </a:ext>
            </a:extLst>
          </p:cNvPr>
          <p:cNvSpPr txBox="1"/>
          <p:nvPr/>
        </p:nvSpPr>
        <p:spPr>
          <a:xfrm>
            <a:off x="4990011" y="3643522"/>
            <a:ext cx="679168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重点函数讲解</a:t>
            </a:r>
            <a:endParaRPr lang="en-US" altLang="zh-CN" sz="8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213号-琉璃宋" panose="00000500000000000000" pitchFamily="2" charset="-122"/>
              <a:ea typeface="字魂213号-琉璃宋" panose="000005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C78B6B-F731-9D20-6956-6380926F698B}"/>
              </a:ext>
            </a:extLst>
          </p:cNvPr>
          <p:cNvSpPr txBox="1"/>
          <p:nvPr/>
        </p:nvSpPr>
        <p:spPr>
          <a:xfrm>
            <a:off x="8678006" y="2935636"/>
            <a:ext cx="394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PART </a:t>
            </a:r>
            <a:r>
              <a:rPr lang="en-US" altLang="zh-CN" sz="4000" spc="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02</a:t>
            </a:r>
            <a:endParaRPr lang="zh-CN" altLang="en-US" sz="4000" spc="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213号-琉璃宋" panose="00000500000000000000" pitchFamily="2" charset="-122"/>
              <a:ea typeface="字魂213号-琉璃宋" panose="000005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F38DE9-342F-70DC-B895-3D562261F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72" y="339568"/>
            <a:ext cx="2116280" cy="11902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82A0B0-40C4-E788-7422-F6883E90820A}"/>
              </a:ext>
            </a:extLst>
          </p:cNvPr>
          <p:cNvSpPr txBox="1"/>
          <p:nvPr/>
        </p:nvSpPr>
        <p:spPr>
          <a:xfrm>
            <a:off x="9319848" y="629151"/>
            <a:ext cx="211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1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字魂213号-琉璃宋" panose="00000500000000000000" pitchFamily="2" charset="-122"/>
              <a:ea typeface="字魂213号-琉璃宋" panose="000005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3C5A65-0B8D-1F1C-9741-BAB77C902691}"/>
              </a:ext>
            </a:extLst>
          </p:cNvPr>
          <p:cNvSpPr txBox="1"/>
          <p:nvPr/>
        </p:nvSpPr>
        <p:spPr>
          <a:xfrm>
            <a:off x="5181600" y="5043905"/>
            <a:ext cx="6600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a typeface="字魂213号-琉璃宋" panose="00000500000000000000"/>
              </a:rPr>
              <a:t>注：不展示具体代码，只讲解构思及运行流程</a:t>
            </a:r>
          </a:p>
        </p:txBody>
      </p:sp>
    </p:spTree>
    <p:extLst>
      <p:ext uri="{BB962C8B-B14F-4D97-AF65-F5344CB8AC3E}">
        <p14:creationId xmlns:p14="http://schemas.microsoft.com/office/powerpoint/2010/main" val="2340294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BE6DA21-3BDF-2CA5-1E14-C825E0469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"/>
            <a:ext cx="12192000" cy="685734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0259115" y="-166232"/>
            <a:ext cx="1930607" cy="1766669"/>
            <a:chOff x="9587901" y="-468894"/>
            <a:chExt cx="2599271" cy="2378553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6900629" flipH="1">
              <a:off x="9839165" y="-720158"/>
              <a:ext cx="2096744" cy="2599271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5" cstate="screen"/>
            <a:srcRect/>
            <a:stretch>
              <a:fillRect/>
            </a:stretch>
          </p:blipFill>
          <p:spPr>
            <a:xfrm>
              <a:off x="10490200" y="1196572"/>
              <a:ext cx="539327" cy="560687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5" cstate="screen"/>
            <a:srcRect/>
            <a:stretch>
              <a:fillRect/>
            </a:stretch>
          </p:blipFill>
          <p:spPr>
            <a:xfrm>
              <a:off x="10642600" y="1348972"/>
              <a:ext cx="539327" cy="560687"/>
            </a:xfrm>
            <a:prstGeom prst="rect">
              <a:avLst/>
            </a:prstGeom>
          </p:spPr>
        </p:pic>
      </p:grpSp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35945" y="277878"/>
            <a:ext cx="1367571" cy="2267857"/>
          </a:xfrm>
          <a:custGeom>
            <a:avLst/>
            <a:gdLst>
              <a:gd name="connsiteX0" fmla="*/ 0 w 1367571"/>
              <a:gd name="connsiteY0" fmla="*/ 0 h 2267857"/>
              <a:gd name="connsiteX1" fmla="*/ 1313848 w 1367571"/>
              <a:gd name="connsiteY1" fmla="*/ 0 h 2267857"/>
              <a:gd name="connsiteX2" fmla="*/ 1291371 w 1367571"/>
              <a:gd name="connsiteY2" fmla="*/ 39334 h 2267857"/>
              <a:gd name="connsiteX3" fmla="*/ 1348521 w 1367571"/>
              <a:gd name="connsiteY3" fmla="*/ 134584 h 2267857"/>
              <a:gd name="connsiteX4" fmla="*/ 1367571 w 1367571"/>
              <a:gd name="connsiteY4" fmla="*/ 204434 h 2267857"/>
              <a:gd name="connsiteX5" fmla="*/ 1367571 w 1367571"/>
              <a:gd name="connsiteY5" fmla="*/ 274284 h 2267857"/>
              <a:gd name="connsiteX6" fmla="*/ 1310421 w 1367571"/>
              <a:gd name="connsiteY6" fmla="*/ 255234 h 2267857"/>
              <a:gd name="connsiteX7" fmla="*/ 1285877 w 1367571"/>
              <a:gd name="connsiteY7" fmla="*/ 2267857 h 2267857"/>
              <a:gd name="connsiteX8" fmla="*/ 0 w 1367571"/>
              <a:gd name="connsiteY8" fmla="*/ 2267857 h 226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7571" h="2267857">
                <a:moveTo>
                  <a:pt x="0" y="0"/>
                </a:moveTo>
                <a:lnTo>
                  <a:pt x="1313848" y="0"/>
                </a:lnTo>
                <a:lnTo>
                  <a:pt x="1291371" y="39334"/>
                </a:lnTo>
                <a:lnTo>
                  <a:pt x="1348521" y="134584"/>
                </a:lnTo>
                <a:lnTo>
                  <a:pt x="1367571" y="204434"/>
                </a:lnTo>
                <a:lnTo>
                  <a:pt x="1367571" y="274284"/>
                </a:lnTo>
                <a:lnTo>
                  <a:pt x="1310421" y="255234"/>
                </a:lnTo>
                <a:lnTo>
                  <a:pt x="1285877" y="2267857"/>
                </a:lnTo>
                <a:lnTo>
                  <a:pt x="0" y="2267857"/>
                </a:lnTo>
                <a:close/>
              </a:path>
            </a:pathLst>
          </a:custGeom>
        </p:spPr>
      </p:pic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1934021" y="277878"/>
            <a:ext cx="8569234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481965" fontAlgn="auto"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初始化磁盘</a:t>
            </a:r>
            <a:r>
              <a:rPr lang="en-US" altLang="zh-CN" sz="32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--</a:t>
            </a:r>
            <a:r>
              <a:rPr lang="en-US" altLang="zh-CN" sz="3200" dirty="0" err="1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init</a:t>
            </a:r>
            <a:r>
              <a:rPr lang="zh-CN" altLang="en-US" sz="32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（后面已经集成在</a:t>
            </a:r>
            <a:r>
              <a:rPr lang="en-US" altLang="zh-CN" sz="32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main</a:t>
            </a:r>
            <a:r>
              <a:rPr lang="zh-CN" altLang="en-US" sz="32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函数里）</a:t>
            </a:r>
            <a:endParaRPr lang="en-US" altLang="zh-CN" sz="3200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13050D-4054-00CC-33C8-C10876E82015}"/>
              </a:ext>
            </a:extLst>
          </p:cNvPr>
          <p:cNvSpPr txBox="1"/>
          <p:nvPr/>
        </p:nvSpPr>
        <p:spPr>
          <a:xfrm>
            <a:off x="1934021" y="842933"/>
            <a:ext cx="9727474" cy="586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dirty="0">
                <a:solidFill>
                  <a:prstClr val="white">
                    <a:lumMod val="50000"/>
                  </a:prstClr>
                </a:solidFill>
              </a:rPr>
              <a:t>1.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</a:rPr>
              <a:t>首先把磁盘写指针移动到文件开头，然后写入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</a:rPr>
              <a:t>100*1024*1024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</a:rPr>
              <a:t>个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</a:rPr>
              <a:t>0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</a:rPr>
              <a:t>，让文件系统先拥有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</a:rPr>
              <a:t>100MB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</a:rPr>
              <a:t>的空间（避免之后移动指针出现越界的问题）。</a:t>
            </a:r>
            <a:endParaRPr lang="en-US" altLang="zh-CN" dirty="0">
              <a:solidFill>
                <a:prstClr val="white">
                  <a:lumMod val="50000"/>
                </a:prstClr>
              </a:solidFill>
            </a:endParaRPr>
          </a:p>
          <a:p>
            <a:pPr defTabSz="1218565">
              <a:lnSpc>
                <a:spcPct val="150000"/>
              </a:lnSpc>
            </a:pPr>
            <a:endParaRPr lang="en-US" altLang="zh-CN" dirty="0">
              <a:solidFill>
                <a:prstClr val="white">
                  <a:lumMod val="50000"/>
                </a:prstClr>
              </a:solidFill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dirty="0">
                <a:solidFill>
                  <a:prstClr val="white">
                    <a:lumMod val="50000"/>
                  </a:prstClr>
                </a:solidFill>
              </a:rPr>
              <a:t>2.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</a:rPr>
              <a:t>初始化根目录：根目录里面存放着一些重要信息（每个目录都有的信息：目录名，文件类型，访问权限，文件内容地址等），依次移动磁盘写指针到存放这些信息的起始位置，然后写入相应的数据即可。（注意写入的只有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</a:rPr>
              <a:t>0/1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</a:rPr>
              <a:t>，后续可将其读出再转成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</a:rPr>
              <a:t>ASCII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</a:rPr>
              <a:t>码之类的数据）</a:t>
            </a:r>
            <a:endParaRPr lang="en-US" altLang="zh-CN" dirty="0">
              <a:solidFill>
                <a:prstClr val="white">
                  <a:lumMod val="50000"/>
                </a:prstClr>
              </a:solidFill>
            </a:endParaRPr>
          </a:p>
          <a:p>
            <a:pPr defTabSz="1218565">
              <a:lnSpc>
                <a:spcPct val="150000"/>
              </a:lnSpc>
            </a:pPr>
            <a:endParaRPr lang="en-US" altLang="zh-CN" dirty="0">
              <a:solidFill>
                <a:prstClr val="white">
                  <a:lumMod val="50000"/>
                </a:prstClr>
              </a:solidFill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dirty="0">
                <a:solidFill>
                  <a:prstClr val="white">
                    <a:lumMod val="50000"/>
                  </a:prstClr>
                </a:solidFill>
              </a:rPr>
              <a:t>3.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</a:rPr>
              <a:t>初始化超级块：将系统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</a:rPr>
              <a:t>owner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</a:rPr>
              <a:t>，系统及磁盘块大小，超级块，位图和根目录几个区域的起始块地址等的信息保存到超级块中，方法跟初始化根目录类似（依次移动写指针写入数据）</a:t>
            </a:r>
            <a:endParaRPr lang="en-US" altLang="zh-CN" dirty="0">
              <a:solidFill>
                <a:prstClr val="white">
                  <a:lumMod val="50000"/>
                </a:prstClr>
              </a:solidFill>
            </a:endParaRPr>
          </a:p>
          <a:p>
            <a:pPr defTabSz="1218565">
              <a:lnSpc>
                <a:spcPct val="150000"/>
              </a:lnSpc>
            </a:pPr>
            <a:endParaRPr lang="en-US" altLang="zh-CN" dirty="0">
              <a:solidFill>
                <a:prstClr val="white">
                  <a:lumMod val="50000"/>
                </a:prstClr>
              </a:solidFill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dirty="0">
                <a:solidFill>
                  <a:prstClr val="white">
                    <a:lumMod val="50000"/>
                  </a:prstClr>
                </a:solidFill>
              </a:rPr>
              <a:t>4.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</a:rPr>
              <a:t>初始化位图：磁盘写指针移动到位图区域开头，然后将前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</a:rPr>
              <a:t>102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</a:rPr>
              <a:t>个块置为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</a:rPr>
              <a:t>1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</a:rPr>
              <a:t>（此时超级块，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</a:rPr>
              <a:t>100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</a:rPr>
              <a:t>个位图块以及根目录块已经使用），后面所有块置为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</a:rPr>
              <a:t>0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</a:rPr>
              <a:t>。</a:t>
            </a:r>
            <a:endParaRPr lang="en-US" altLang="zh-CN" dirty="0">
              <a:solidFill>
                <a:prstClr val="white">
                  <a:lumMod val="50000"/>
                </a:prstClr>
              </a:solidFill>
            </a:endParaRPr>
          </a:p>
          <a:p>
            <a:pPr defTabSz="1218565">
              <a:lnSpc>
                <a:spcPct val="150000"/>
              </a:lnSpc>
            </a:pPr>
            <a:endParaRPr lang="en-US" altLang="zh-CN" dirty="0">
              <a:solidFill>
                <a:prstClr val="white">
                  <a:lumMod val="50000"/>
                </a:prstClr>
              </a:solidFill>
            </a:endParaRPr>
          </a:p>
          <a:p>
            <a:pPr defTabSz="1218565">
              <a:lnSpc>
                <a:spcPct val="150000"/>
              </a:lnSpc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</a:rPr>
              <a:t>以上所有初始化操作全部执行完毕后控制台输出成功初始化语句，并将指针移动到根目录位置。</a:t>
            </a:r>
            <a:endParaRPr lang="en-US" altLang="zh-CN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69DC0F1E-93D1-5C6B-4A63-ADEFD3026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"/>
            <a:ext cx="12192000" cy="6857341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2934970" y="815000"/>
            <a:ext cx="0" cy="5093335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3" name="组合 14"/>
          <p:cNvGrpSpPr/>
          <p:nvPr/>
        </p:nvGrpSpPr>
        <p:grpSpPr>
          <a:xfrm>
            <a:off x="1498895" y="973913"/>
            <a:ext cx="920750" cy="1012190"/>
            <a:chOff x="9737" y="2658"/>
            <a:chExt cx="1450" cy="1594"/>
          </a:xfr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1" name="矩形 10"/>
            <p:cNvSpPr/>
            <p:nvPr/>
          </p:nvSpPr>
          <p:spPr>
            <a:xfrm>
              <a:off x="9737" y="2658"/>
              <a:ext cx="1208" cy="1208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9979" y="3044"/>
              <a:ext cx="1208" cy="1208"/>
            </a:xfrm>
            <a:prstGeom prst="rect">
              <a:avLst/>
            </a:prstGeom>
            <a:solidFill>
              <a:srgbClr val="DCD0A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737330" y="1209320"/>
            <a:ext cx="6400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华康少女文字W5(P)" panose="040F0500000000000000" charset="-122"/>
                <a:ea typeface="华康少女文字W5(P)" panose="040F0500000000000000" charset="-122"/>
                <a:sym typeface="+mn-ea"/>
              </a:rPr>
              <a:t>1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444949" y="949960"/>
            <a:ext cx="5944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B4E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quick brown fox jumps over the lazy dog. The quick brown fox jumps over the lazy dog. The quick brown fox jumps over the lazy dog. </a:t>
            </a:r>
          </a:p>
          <a:p>
            <a:endParaRPr lang="zh-CN" altLang="en-US" dirty="0"/>
          </a:p>
        </p:txBody>
      </p:sp>
      <p:grpSp>
        <p:nvGrpSpPr>
          <p:cNvPr id="24" name="组合 14"/>
          <p:cNvGrpSpPr/>
          <p:nvPr/>
        </p:nvGrpSpPr>
        <p:grpSpPr>
          <a:xfrm>
            <a:off x="1555602" y="2689299"/>
            <a:ext cx="920750" cy="1012190"/>
            <a:chOff x="9737" y="2658"/>
            <a:chExt cx="1450" cy="1594"/>
          </a:xfrm>
        </p:grpSpPr>
        <p:sp>
          <p:nvSpPr>
            <p:cNvPr id="25" name="矩形 24"/>
            <p:cNvSpPr/>
            <p:nvPr/>
          </p:nvSpPr>
          <p:spPr>
            <a:xfrm>
              <a:off x="9737" y="2658"/>
              <a:ext cx="1208" cy="1208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979" y="3044"/>
              <a:ext cx="1208" cy="1208"/>
            </a:xfrm>
            <a:prstGeom prst="rect">
              <a:avLst/>
            </a:prstGeom>
            <a:solidFill>
              <a:srgbClr val="DCD0A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747963" y="2928059"/>
            <a:ext cx="6400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华康少女文字W5(P)" panose="040F0500000000000000" charset="-122"/>
                <a:ea typeface="华康少女文字W5(P)" panose="040F0500000000000000" charset="-122"/>
                <a:sym typeface="+mn-ea"/>
              </a:rPr>
              <a:t>2</a:t>
            </a:r>
          </a:p>
        </p:txBody>
      </p:sp>
      <p:grpSp>
        <p:nvGrpSpPr>
          <p:cNvPr id="27" name="组合 14"/>
          <p:cNvGrpSpPr/>
          <p:nvPr/>
        </p:nvGrpSpPr>
        <p:grpSpPr>
          <a:xfrm>
            <a:off x="1548513" y="4362155"/>
            <a:ext cx="920750" cy="1012190"/>
            <a:chOff x="9737" y="2658"/>
            <a:chExt cx="1450" cy="1594"/>
          </a:xfrm>
        </p:grpSpPr>
        <p:sp>
          <p:nvSpPr>
            <p:cNvPr id="28" name="矩形 27"/>
            <p:cNvSpPr/>
            <p:nvPr/>
          </p:nvSpPr>
          <p:spPr>
            <a:xfrm>
              <a:off x="9737" y="2658"/>
              <a:ext cx="1208" cy="1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9979" y="3044"/>
              <a:ext cx="1208" cy="1208"/>
            </a:xfrm>
            <a:prstGeom prst="rect">
              <a:avLst/>
            </a:prstGeom>
            <a:solidFill>
              <a:srgbClr val="DCD0A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56853" y="4578395"/>
            <a:ext cx="6400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华康少女文字W5(P)" panose="040F0500000000000000" charset="-122"/>
                <a:ea typeface="华康少女文字W5(P)" panose="040F0500000000000000" charset="-122"/>
                <a:sym typeface="+mn-ea"/>
              </a:rPr>
              <a:t>3</a:t>
            </a:r>
          </a:p>
        </p:txBody>
      </p:sp>
      <p:sp>
        <p:nvSpPr>
          <p:cNvPr id="30" name="文本框 20"/>
          <p:cNvSpPr txBox="1"/>
          <p:nvPr/>
        </p:nvSpPr>
        <p:spPr>
          <a:xfrm>
            <a:off x="3491024" y="2697244"/>
            <a:ext cx="5944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B4E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quick brown fox jumps over the lazy dog. The quick brown fox jumps over the lazy dog. The quick brown fox jumps over the lazy dog. </a:t>
            </a:r>
          </a:p>
          <a:p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E62A83E-2BF0-B061-A848-9A5266CBD532}"/>
              </a:ext>
            </a:extLst>
          </p:cNvPr>
          <p:cNvSpPr/>
          <p:nvPr/>
        </p:nvSpPr>
        <p:spPr>
          <a:xfrm>
            <a:off x="3362631" y="1006471"/>
            <a:ext cx="7176803" cy="1089305"/>
          </a:xfrm>
          <a:prstGeom prst="roundRect">
            <a:avLst/>
          </a:prstGeom>
          <a:solidFill>
            <a:srgbClr val="FBF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DD6B68-EE9F-789B-DDD5-D9A166A5A5F9}"/>
              </a:ext>
            </a:extLst>
          </p:cNvPr>
          <p:cNvSpPr/>
          <p:nvPr/>
        </p:nvSpPr>
        <p:spPr>
          <a:xfrm>
            <a:off x="3267234" y="2808268"/>
            <a:ext cx="7176803" cy="1089305"/>
          </a:xfrm>
          <a:prstGeom prst="roundRect">
            <a:avLst/>
          </a:prstGeom>
          <a:solidFill>
            <a:srgbClr val="FBF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1DE09DC-0DCA-C998-8266-156F8286A283}"/>
              </a:ext>
            </a:extLst>
          </p:cNvPr>
          <p:cNvSpPr/>
          <p:nvPr/>
        </p:nvSpPr>
        <p:spPr>
          <a:xfrm>
            <a:off x="3362631" y="4646075"/>
            <a:ext cx="7176803" cy="1089305"/>
          </a:xfrm>
          <a:prstGeom prst="roundRect">
            <a:avLst/>
          </a:prstGeom>
          <a:solidFill>
            <a:srgbClr val="FBF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TextBox 32">
            <a:extLst>
              <a:ext uri="{FF2B5EF4-FFF2-40B4-BE49-F238E27FC236}">
                <a16:creationId xmlns:a16="http://schemas.microsoft.com/office/drawing/2014/main" id="{92738526-392D-F549-1AF4-2A92F3801FBB}"/>
              </a:ext>
            </a:extLst>
          </p:cNvPr>
          <p:cNvSpPr txBox="1"/>
          <p:nvPr/>
        </p:nvSpPr>
        <p:spPr bwMode="auto">
          <a:xfrm>
            <a:off x="3362631" y="1085592"/>
            <a:ext cx="6702730" cy="10101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</a:rPr>
              <a:t>地址路径解析与定位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</a:rPr>
              <a:t>    1.</a:t>
            </a: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</a:rPr>
              <a:t>解析给定的路径来定位虚拟磁盘文件系统中的特定位置。</a:t>
            </a:r>
          </a:p>
          <a:p>
            <a:pPr defTabSz="1218565">
              <a:lnSpc>
                <a:spcPct val="150000"/>
              </a:lnSpc>
            </a:pP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</a:rPr>
              <a:t>    2.</a:t>
            </a: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</a:rPr>
              <a:t>以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</a:rPr>
              <a:t>/</a:t>
            </a: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</a:rPr>
              <a:t>为分隔符解析地址字符串为目录和子目录名称，并根据名称查找对应的磁盘块序列。</a:t>
            </a: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0F0AEC52-CC9C-04CF-498B-5829CD861BEC}"/>
              </a:ext>
            </a:extLst>
          </p:cNvPr>
          <p:cNvSpPr txBox="1"/>
          <p:nvPr/>
        </p:nvSpPr>
        <p:spPr bwMode="auto">
          <a:xfrm>
            <a:off x="3739821" y="2897628"/>
            <a:ext cx="6492071" cy="9787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</a:rPr>
              <a:t>路径验证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</a:endParaRPr>
          </a:p>
          <a:p>
            <a:pPr defTabSz="1218565">
              <a:lnSpc>
                <a:spcPct val="150000"/>
              </a:lnSpc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</a:rPr>
              <a:t>  1.</a:t>
            </a: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</a:rPr>
              <a:t>检查传入的路径是否为空（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</a:rPr>
              <a:t>length</a:t>
            </a: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</a:rPr>
              <a:t>是否为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</a:rPr>
              <a:t>0</a:t>
            </a: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</a:rPr>
              <a:t>）。若为空，返回错误消息 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</a:rPr>
              <a:t>"Jump address missing!"</a:t>
            </a: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</a:rPr>
              <a:t>。</a:t>
            </a:r>
          </a:p>
          <a:p>
            <a:pPr defTabSz="1218565">
              <a:lnSpc>
                <a:spcPct val="150000"/>
              </a:lnSpc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</a:rPr>
              <a:t>2.</a:t>
            </a: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</a:rPr>
              <a:t>验证路径是否正确：检查路径开头是否为根目录 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</a:rPr>
              <a:t>`/`</a:t>
            </a: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</a:rPr>
              <a:t>，以及根目录名称是否为 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</a:rPr>
              <a:t>"root"</a:t>
            </a: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</a:rPr>
              <a:t>。。</a:t>
            </a:r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8421BFB1-A9C8-CE0D-542B-4EA2DC6942F2}"/>
              </a:ext>
            </a:extLst>
          </p:cNvPr>
          <p:cNvSpPr txBox="1"/>
          <p:nvPr/>
        </p:nvSpPr>
        <p:spPr bwMode="auto">
          <a:xfrm>
            <a:off x="3491024" y="4772298"/>
            <a:ext cx="7152463" cy="7315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</a:rPr>
              <a:t>路径查找与返回结果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</a:rPr>
              <a:t>   1.</a:t>
            </a: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</a:rPr>
              <a:t>从根节点开始按照路径中给出的目录名逐级查找对应的子目录。</a:t>
            </a:r>
          </a:p>
          <a:p>
            <a:pPr defTabSz="1218565">
              <a:lnSpc>
                <a:spcPct val="150000"/>
              </a:lnSpc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</a:rPr>
              <a:t>2.</a:t>
            </a: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</a:rPr>
              <a:t>如果找到对应的子目录，跳转到该子目录所在位置并继续查找。</a:t>
            </a:r>
          </a:p>
          <a:p>
            <a:pPr defTabSz="1218565">
              <a:lnSpc>
                <a:spcPct val="150000"/>
              </a:lnSpc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</a:rPr>
              <a:t>3.</a:t>
            </a: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</a:rPr>
              <a:t>返回成功定位的原始路径字符串，否则返回错误消息 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</a:rPr>
              <a:t>"Address error!" </a:t>
            </a: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</a:rPr>
              <a:t>若路径不存在或格式错误。</a:t>
            </a:r>
          </a:p>
        </p:txBody>
      </p:sp>
      <p:sp>
        <p:nvSpPr>
          <p:cNvPr id="2" name="Text Box 39">
            <a:extLst>
              <a:ext uri="{FF2B5EF4-FFF2-40B4-BE49-F238E27FC236}">
                <a16:creationId xmlns:a16="http://schemas.microsoft.com/office/drawing/2014/main" id="{58542A64-3F02-05AF-3878-8E68266CD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142" y="237129"/>
            <a:ext cx="8569234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481965" fontAlgn="auto"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改变当前工作目录</a:t>
            </a:r>
            <a:r>
              <a:rPr lang="en-US" altLang="zh-CN" sz="32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--cd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86B8412-9B1C-9D12-8221-53F8230E2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"/>
            <a:ext cx="12192000" cy="685734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AFB21A0-21B7-58B3-5396-E959754AD7A0}"/>
              </a:ext>
            </a:extLst>
          </p:cNvPr>
          <p:cNvSpPr txBox="1"/>
          <p:nvPr/>
        </p:nvSpPr>
        <p:spPr>
          <a:xfrm>
            <a:off x="6858002" y="3643522"/>
            <a:ext cx="492369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实际代码演示</a:t>
            </a:r>
            <a:endParaRPr lang="en-US" altLang="zh-CN" sz="8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213号-琉璃宋" panose="00000500000000000000" pitchFamily="2" charset="-122"/>
              <a:ea typeface="字魂213号-琉璃宋" panose="000005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C78B6B-F731-9D20-6956-6380926F698B}"/>
              </a:ext>
            </a:extLst>
          </p:cNvPr>
          <p:cNvSpPr txBox="1"/>
          <p:nvPr/>
        </p:nvSpPr>
        <p:spPr>
          <a:xfrm>
            <a:off x="8678006" y="2935636"/>
            <a:ext cx="39477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PART </a:t>
            </a:r>
            <a:r>
              <a:rPr lang="en-US" altLang="zh-CN" sz="4000" spc="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03</a:t>
            </a:r>
          </a:p>
          <a:p>
            <a:endParaRPr lang="zh-CN" altLang="en-US" sz="4000" spc="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213号-琉璃宋" panose="00000500000000000000" pitchFamily="2" charset="-122"/>
              <a:ea typeface="字魂213号-琉璃宋" panose="000005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F38DE9-342F-70DC-B895-3D562261F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72" y="234059"/>
            <a:ext cx="2116280" cy="11902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82A0B0-40C4-E788-7422-F6883E90820A}"/>
              </a:ext>
            </a:extLst>
          </p:cNvPr>
          <p:cNvSpPr txBox="1"/>
          <p:nvPr/>
        </p:nvSpPr>
        <p:spPr>
          <a:xfrm>
            <a:off x="9319848" y="629151"/>
            <a:ext cx="211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字魂213号-琉璃宋" panose="00000500000000000000" pitchFamily="2" charset="-122"/>
                <a:ea typeface="字魂213号-琉璃宋" panose="00000500000000000000" pitchFamily="2" charset="-122"/>
              </a:rPr>
              <a:t>1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字魂213号-琉璃宋" panose="00000500000000000000" pitchFamily="2" charset="-122"/>
              <a:ea typeface="字魂213号-琉璃宋" panose="00000500000000000000" pitchFamily="2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78908B2-5CBF-00AF-723C-B6163CE05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745688"/>
              </p:ext>
            </p:extLst>
          </p:nvPr>
        </p:nvGraphicFramePr>
        <p:xfrm>
          <a:off x="6192715" y="5136658"/>
          <a:ext cx="5340128" cy="826477"/>
        </p:xfrm>
        <a:graphic>
          <a:graphicData uri="http://schemas.openxmlformats.org/drawingml/2006/table">
            <a:tbl>
              <a:tblPr/>
              <a:tblGrid>
                <a:gridCol w="5340128">
                  <a:extLst>
                    <a:ext uri="{9D8B030D-6E8A-4147-A177-3AD203B41FA5}">
                      <a16:colId xmlns:a16="http://schemas.microsoft.com/office/drawing/2014/main" val="1668828060"/>
                    </a:ext>
                  </a:extLst>
                </a:gridCol>
              </a:tblGrid>
              <a:tr h="826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内容介绍</a:t>
                      </a:r>
                    </a:p>
                    <a:p>
                      <a:endParaRPr lang="zh-CN" altLang="en-US" dirty="0"/>
                    </a:p>
                  </a:txBody>
                  <a:tcPr>
                    <a:lnL w="9525" cmpd="sng">
                      <a:solidFill>
                        <a:schemeClr val="bg1"/>
                      </a:solidFill>
                      <a:prstDash val="dash"/>
                    </a:lnL>
                    <a:lnR w="9525" cmpd="sng">
                      <a:solidFill>
                        <a:schemeClr val="bg1"/>
                      </a:solidFill>
                      <a:prstDash val="dash"/>
                    </a:lnR>
                    <a:lnT w="9525" cmpd="sng">
                      <a:solidFill>
                        <a:schemeClr val="bg1"/>
                      </a:solidFill>
                      <a:prstDash val="dash"/>
                    </a:lnT>
                    <a:lnB w="9525" cmpd="sng">
                      <a:solidFill>
                        <a:schemeClr val="bg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458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270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华工黄色ppt" id="{24D6584D-FA7D-41F3-B639-954EF909AC49}" vid="{6C422D15-00C3-4F13-8D41-F938C3E17AE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927</TotalTime>
  <Words>905</Words>
  <Application>Microsoft Office PowerPoint</Application>
  <PresentationFormat>宽屏</PresentationFormat>
  <Paragraphs>76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等线</vt:lpstr>
      <vt:lpstr>等线 Light</vt:lpstr>
      <vt:lpstr>华康少女文字W5(P)</vt:lpstr>
      <vt:lpstr>华文琥珀</vt:lpstr>
      <vt:lpstr>思源黑体 CN ExtraLight</vt:lpstr>
      <vt:lpstr>宋体</vt:lpstr>
      <vt:lpstr>杨任东竹石体-Semibold</vt:lpstr>
      <vt:lpstr>造字工房俊雅（非商用）常规体</vt:lpstr>
      <vt:lpstr>字魂213号-琉璃宋</vt:lpstr>
      <vt:lpstr>Arial</vt:lpstr>
      <vt:lpstr>Chiller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裔</dc:creator>
  <cp:lastModifiedBy>jay joey</cp:lastModifiedBy>
  <cp:revision>95</cp:revision>
  <dcterms:created xsi:type="dcterms:W3CDTF">2023-03-26T15:30:33Z</dcterms:created>
  <dcterms:modified xsi:type="dcterms:W3CDTF">2023-11-24T10:09:29Z</dcterms:modified>
</cp:coreProperties>
</file>